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311708" y="744574"/>
            <a:ext cx="8520601" cy="2052601"/>
          </a:xfrm>
          <a:prstGeom prst="rect">
            <a:avLst/>
          </a:prstGeom>
        </p:spPr>
        <p:txBody>
          <a:bodyPr anchor="b"/>
          <a:lstStyle>
            <a:lvl1pPr algn="ctr">
              <a:defRPr sz="5200"/>
            </a:lvl1pPr>
          </a:lstStyle>
          <a:p>
            <a:pPr/>
            <a:r>
              <a:t>Title Text</a:t>
            </a:r>
          </a:p>
        </p:txBody>
      </p:sp>
      <p:sp>
        <p:nvSpPr>
          <p:cNvPr id="12" name="Body Level One…"/>
          <p:cNvSpPr txBox="1"/>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Title Text"/>
          <p:cNvSpPr txBox="1"/>
          <p:nvPr>
            <p:ph type="title"/>
          </p:nvPr>
        </p:nvSpPr>
        <p:spPr>
          <a:xfrm>
            <a:off x="311699" y="1106125"/>
            <a:ext cx="8520602" cy="1963500"/>
          </a:xfrm>
          <a:prstGeom prst="rect">
            <a:avLst/>
          </a:prstGeom>
        </p:spPr>
        <p:txBody>
          <a:bodyPr anchor="b"/>
          <a:lstStyle>
            <a:lvl1pPr algn="ctr">
              <a:defRPr sz="12000"/>
            </a:lvl1pPr>
          </a:lstStyle>
          <a:p>
            <a:pPr/>
            <a:r>
              <a:t>Title Text</a:t>
            </a:r>
          </a:p>
        </p:txBody>
      </p:sp>
      <p:sp>
        <p:nvSpPr>
          <p:cNvPr id="92"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07" name="Title Text"/>
          <p:cNvSpPr txBox="1"/>
          <p:nvPr>
            <p:ph type="title"/>
          </p:nvPr>
        </p:nvSpPr>
        <p:spPr>
          <a:xfrm>
            <a:off x="311708" y="744574"/>
            <a:ext cx="8520601" cy="2052601"/>
          </a:xfrm>
          <a:prstGeom prst="rect">
            <a:avLst/>
          </a:prstGeom>
        </p:spPr>
        <p:txBody>
          <a:bodyPr anchor="b"/>
          <a:lstStyle>
            <a:lvl1pPr algn="ctr">
              <a:defRPr sz="5200"/>
            </a:lvl1pPr>
          </a:lstStyle>
          <a:p>
            <a:pPr/>
            <a:r>
              <a:t>Title Text</a:t>
            </a:r>
          </a:p>
        </p:txBody>
      </p:sp>
      <p:sp>
        <p:nvSpPr>
          <p:cNvPr id="108" name="Body Level One…"/>
          <p:cNvSpPr txBox="1"/>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311699" y="2150849"/>
            <a:ext cx="8520602" cy="841801"/>
          </a:xfrm>
          <a:prstGeom prst="rect">
            <a:avLst/>
          </a:prstGeom>
        </p:spPr>
        <p:txBody>
          <a:bodyPr anchor="ctr"/>
          <a:lstStyle>
            <a:lvl1pPr algn="ct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prstGeom prst="rect">
            <a:avLst/>
          </a:prstGeom>
        </p:spPr>
        <p:txBody>
          <a:bodyPr/>
          <a:lstStyle/>
          <a:p>
            <a:pPr/>
            <a:r>
              <a:t>Title Text</a:t>
            </a:r>
          </a:p>
        </p:txBody>
      </p:sp>
      <p:sp>
        <p:nvSpPr>
          <p:cNvPr id="2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39" name="Rectangle"/>
          <p:cNvSpPr txBox="1"/>
          <p:nvPr>
            <p:ph type="body" sz="half" idx="21"/>
          </p:nvPr>
        </p:nvSpPr>
        <p:spPr>
          <a:xfrm>
            <a:off x="4832399" y="1152475"/>
            <a:ext cx="3999902" cy="3416400"/>
          </a:xfrm>
          <a:prstGeom prst="rect">
            <a:avLst/>
          </a:prstGeom>
        </p:spPr>
        <p:txBody>
          <a:bodyPr/>
          <a:lstStyle/>
          <a:p>
            <a:pPr indent="-317500">
              <a:buSzPts val="1400"/>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56"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Rectangle"/>
          <p:cNvSpPr/>
          <p:nvPr/>
        </p:nvSpPr>
        <p:spPr>
          <a:xfrm>
            <a:off x="4572000" y="-125"/>
            <a:ext cx="4572000" cy="5143501"/>
          </a:xfrm>
          <a:prstGeom prst="rect">
            <a:avLst/>
          </a:prstGeom>
          <a:solidFill>
            <a:srgbClr val="EEEEEE"/>
          </a:solidFill>
          <a:ln w="12700">
            <a:miter lim="400000"/>
          </a:ln>
        </p:spPr>
        <p:txBody>
          <a:bodyPr lIns="45719" rIns="45719" anchor="ctr"/>
          <a:lstStyle/>
          <a:p>
            <a:pPr/>
          </a:p>
        </p:txBody>
      </p:sp>
      <p:sp>
        <p:nvSpPr>
          <p:cNvPr id="73" name="Title Text"/>
          <p:cNvSpPr txBox="1"/>
          <p:nvPr>
            <p:ph type="title"/>
          </p:nvPr>
        </p:nvSpPr>
        <p:spPr>
          <a:xfrm>
            <a:off x="265500" y="1233175"/>
            <a:ext cx="4045200" cy="1482301"/>
          </a:xfrm>
          <a:prstGeom prst="rect">
            <a:avLst/>
          </a:prstGeom>
        </p:spPr>
        <p:txBody>
          <a:bodyPr anchor="b"/>
          <a:lstStyle>
            <a:lvl1pPr algn="ctr">
              <a:defRPr sz="4200"/>
            </a:lvl1pPr>
          </a:lstStyle>
          <a:p>
            <a:pPr/>
            <a:r>
              <a:t>Title Text</a:t>
            </a:r>
          </a:p>
        </p:txBody>
      </p:sp>
      <p:sp>
        <p:nvSpPr>
          <p:cNvPr id="74" name="Body Level One…"/>
          <p:cNvSpPr txBox="1"/>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75" name="Rectangle"/>
          <p:cNvSpPr txBox="1"/>
          <p:nvPr>
            <p:ph type="body" sz="half" idx="21"/>
          </p:nvPr>
        </p:nvSpPr>
        <p:spPr>
          <a:xfrm>
            <a:off x="4939500" y="724074"/>
            <a:ext cx="3837000" cy="3695102"/>
          </a:xfrm>
          <a:prstGeom prst="rect">
            <a:avLst/>
          </a:prstGeom>
        </p:spPr>
        <p:txBody>
          <a:bodyPr anchor="ctr"/>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Body Level One…"/>
          <p:cNvSpPr txBox="1"/>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84345" y="4700819"/>
            <a:ext cx="336813" cy="318396"/>
          </a:xfrm>
          <a:prstGeom prst="rect">
            <a:avLst/>
          </a:prstGeom>
          <a:ln w="12700">
            <a:miter lim="400000"/>
          </a:ln>
        </p:spPr>
        <p:txBody>
          <a:bodyPr wrap="none" lIns="91424" tIns="91424" rIns="91424" bIns="91424" anchor="ctr">
            <a:normAutofit fontScale="100000" lnSpcReduction="0"/>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8" name="LA VIOLENZA ASSISTITA"/>
          <p:cNvSpPr txBox="1"/>
          <p:nvPr>
            <p:ph type="ctrTitle"/>
          </p:nvPr>
        </p:nvSpPr>
        <p:spPr>
          <a:xfrm>
            <a:off x="311699" y="752512"/>
            <a:ext cx="8520602" cy="1065324"/>
          </a:xfrm>
          <a:prstGeom prst="rect">
            <a:avLst/>
          </a:prstGeom>
        </p:spPr>
        <p:txBody>
          <a:bodyPr/>
          <a:lstStyle>
            <a:lvl1pPr indent="2889" defTabSz="408828">
              <a:lnSpc>
                <a:spcPct val="93000"/>
              </a:lnSpc>
              <a:spcBef>
                <a:spcPts val="500"/>
              </a:spcBef>
              <a:tabLst>
                <a:tab pos="241300" algn="l"/>
                <a:tab pos="635000" algn="l"/>
                <a:tab pos="1054100" algn="l"/>
                <a:tab pos="1460500" algn="l"/>
                <a:tab pos="1866900" algn="l"/>
                <a:tab pos="2286000" algn="l"/>
                <a:tab pos="2692400" algn="l"/>
                <a:tab pos="3098800" algn="l"/>
                <a:tab pos="3505200" algn="l"/>
                <a:tab pos="3911600" algn="l"/>
                <a:tab pos="4330700" algn="l"/>
                <a:tab pos="4737100" algn="l"/>
                <a:tab pos="5130800" algn="l"/>
                <a:tab pos="5549900" algn="l"/>
                <a:tab pos="5956300" algn="l"/>
                <a:tab pos="6375400" algn="l"/>
                <a:tab pos="6781800" algn="l"/>
                <a:tab pos="7188200" algn="l"/>
                <a:tab pos="7594600" algn="l"/>
                <a:tab pos="8001000" algn="l"/>
                <a:tab pos="8407400" algn="l"/>
              </a:tabLst>
              <a:defRPr b="1" sz="2730">
                <a:latin typeface="Verdana"/>
                <a:ea typeface="Verdana"/>
                <a:cs typeface="Verdana"/>
                <a:sym typeface="Verdana"/>
              </a:defRPr>
            </a:lvl1pPr>
          </a:lstStyle>
          <a:p>
            <a:pPr/>
            <a:r>
              <a:t>LA VIOLENZA ASSISTITA</a:t>
            </a:r>
          </a:p>
        </p:txBody>
      </p:sp>
      <p:sp>
        <p:nvSpPr>
          <p:cNvPr id="119" name="Il fenomeno della violenza assistita, rispetto ad altre forme di violenza durante l’infanzia/adolescenza, si caratterizza per il fare esperienza, da parte del minore, di qualunque azione di violenza fisica, psicologica, sessuale, economica e stalking com"/>
          <p:cNvSpPr txBox="1"/>
          <p:nvPr>
            <p:ph type="subTitle" idx="1"/>
          </p:nvPr>
        </p:nvSpPr>
        <p:spPr>
          <a:xfrm>
            <a:off x="311699" y="1593060"/>
            <a:ext cx="8520602" cy="2643180"/>
          </a:xfrm>
          <a:prstGeom prst="rect">
            <a:avLst/>
          </a:prstGeom>
        </p:spPr>
        <p:txBody>
          <a:bodyPr/>
          <a:lstStyle>
            <a:lvl1pPr marL="0" indent="2254" algn="just" defTabSz="318976">
              <a:lnSpc>
                <a:spcPct val="93000"/>
              </a:lnSpc>
              <a:spcBef>
                <a:spcPts val="400"/>
              </a:spcBef>
              <a:tabLst>
                <a:tab pos="177800" algn="l"/>
                <a:tab pos="495300" algn="l"/>
                <a:tab pos="825500" algn="l"/>
                <a:tab pos="1143000" algn="l"/>
                <a:tab pos="1460500" algn="l"/>
                <a:tab pos="1778000" algn="l"/>
                <a:tab pos="2095500" algn="l"/>
                <a:tab pos="2413000" algn="l"/>
                <a:tab pos="2730500" algn="l"/>
                <a:tab pos="3048000" algn="l"/>
                <a:tab pos="3378200" algn="l"/>
                <a:tab pos="3695700" algn="l"/>
                <a:tab pos="4000500" algn="l"/>
                <a:tab pos="4330700" algn="l"/>
                <a:tab pos="4648200" algn="l"/>
                <a:tab pos="4965700" algn="l"/>
                <a:tab pos="5283200" algn="l"/>
                <a:tab pos="5600700" algn="l"/>
                <a:tab pos="5930900" algn="l"/>
                <a:tab pos="6248400" algn="l"/>
                <a:tab pos="6553200" algn="l"/>
              </a:tabLst>
              <a:defRPr sz="2130">
                <a:solidFill>
                  <a:srgbClr val="000000"/>
                </a:solidFill>
                <a:latin typeface="Verdana"/>
                <a:ea typeface="Verdana"/>
                <a:cs typeface="Verdana"/>
                <a:sym typeface="Verdana"/>
              </a:defRPr>
            </a:lvl1pPr>
          </a:lstStyle>
          <a:p>
            <a:pPr/>
            <a:r>
              <a:t>Il fenomeno della violenza assistita, rispetto ad altre forme di violenza durante l’infanzia/adolescenza, si caratterizza per il fare esperienza, da parte del minore, di qualunque azione di violenza fisica, psicologica, sessuale, economica e stalking compiuta ai danni di figure significative adulte o secondarie, in maniera sia diretta (quando le violenze si verificano nel suo campo percettivo, visivo o uditivo) sia indiretta (quando il minore ne è a conoscenza o ne percepisce gli effetti).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4" name="2. ATTACCAMENTO INSICURO EVITANTE :"/>
          <p:cNvSpPr txBox="1"/>
          <p:nvPr>
            <p:ph type="ctrTitle"/>
          </p:nvPr>
        </p:nvSpPr>
        <p:spPr>
          <a:xfrm>
            <a:off x="311699" y="793675"/>
            <a:ext cx="8520602" cy="765061"/>
          </a:xfrm>
          <a:prstGeom prst="rect">
            <a:avLst/>
          </a:prstGeom>
        </p:spPr>
        <p:txBody>
          <a:bodyPr/>
          <a:lstStyle/>
          <a:p>
            <a:pPr indent="2952" algn="just" defTabSz="417814">
              <a:lnSpc>
                <a:spcPct val="93000"/>
              </a:lnSpc>
              <a:spcBef>
                <a:spcPts val="500"/>
              </a:spcBef>
              <a:tabLst>
                <a:tab pos="241300" algn="l"/>
                <a:tab pos="660400" algn="l"/>
                <a:tab pos="1079500" algn="l"/>
                <a:tab pos="1498600" algn="l"/>
                <a:tab pos="1905000" algn="l"/>
                <a:tab pos="2336800" algn="l"/>
                <a:tab pos="2743200" algn="l"/>
                <a:tab pos="3175000" algn="l"/>
                <a:tab pos="3581400" algn="l"/>
                <a:tab pos="4000500" algn="l"/>
                <a:tab pos="4419600" algn="l"/>
                <a:tab pos="4838700" algn="l"/>
                <a:tab pos="5245100" algn="l"/>
                <a:tab pos="5676900" algn="l"/>
                <a:tab pos="6083300" algn="l"/>
                <a:tab pos="6515100" algn="l"/>
                <a:tab pos="6921500" algn="l"/>
                <a:tab pos="7340600" algn="l"/>
                <a:tab pos="7759700" algn="l"/>
                <a:tab pos="8178800" algn="l"/>
                <a:tab pos="8597900" algn="l"/>
              </a:tabLst>
              <a:defRPr sz="2790">
                <a:latin typeface="Verdana"/>
                <a:ea typeface="Verdana"/>
                <a:cs typeface="Verdana"/>
                <a:sym typeface="Verdana"/>
              </a:defRPr>
            </a:pPr>
            <a:r>
              <a:t>2. </a:t>
            </a:r>
            <a:r>
              <a:rPr b="1"/>
              <a:t>ATTACCAMENTO INSICURO EVITANTE </a:t>
            </a:r>
            <a:r>
              <a:t>:</a:t>
            </a:r>
          </a:p>
        </p:txBody>
      </p:sp>
      <p:sp>
        <p:nvSpPr>
          <p:cNvPr id="145" name="Double-click to edit"/>
          <p:cNvSpPr txBox="1"/>
          <p:nvPr>
            <p:ph type="subTitle" idx="1"/>
          </p:nvPr>
        </p:nvSpPr>
        <p:spPr>
          <a:xfrm>
            <a:off x="620546" y="1634482"/>
            <a:ext cx="7902908" cy="2969714"/>
          </a:xfrm>
          <a:prstGeom prst="rect">
            <a:avLst/>
          </a:prstGeom>
        </p:spPr>
        <p:txBody>
          <a:bodyPr/>
          <a:lstStyle/>
          <a:p>
            <a:pPr marL="0" indent="3175" algn="just" defTabSz="449262">
              <a:lnSpc>
                <a:spcPct val="93000"/>
              </a:lnSpc>
              <a:spcBef>
                <a:spcPts val="600"/>
              </a:spcBef>
              <a:tabLst>
                <a:tab pos="266700" algn="l"/>
                <a:tab pos="711200" algn="l"/>
                <a:tab pos="1168400" algn="l"/>
                <a:tab pos="1612900" algn="l"/>
                <a:tab pos="2057400" algn="l"/>
                <a:tab pos="2514600" algn="l"/>
                <a:tab pos="2959100" algn="l"/>
                <a:tab pos="3416300" algn="l"/>
                <a:tab pos="3860800" algn="l"/>
                <a:tab pos="4305300" algn="l"/>
                <a:tab pos="4762500" algn="l"/>
                <a:tab pos="5207000" algn="l"/>
                <a:tab pos="5651500" algn="l"/>
                <a:tab pos="6108700" algn="l"/>
                <a:tab pos="6553200" algn="l"/>
                <a:tab pos="7010400" algn="l"/>
                <a:tab pos="7454900" algn="l"/>
                <a:tab pos="7899400" algn="l"/>
                <a:tab pos="8356600" algn="l"/>
                <a:tab pos="8801100" algn="l"/>
                <a:tab pos="9245600" algn="l"/>
              </a:tabLst>
              <a:defRPr sz="3500">
                <a:solidFill>
                  <a:srgbClr val="000000"/>
                </a:solidFill>
                <a:latin typeface="Verdana"/>
                <a:ea typeface="Verdana"/>
                <a:cs typeface="Verdana"/>
                <a:sym typeface="Verdana"/>
              </a:defRPr>
            </a:pPr>
          </a:p>
        </p:txBody>
      </p:sp>
      <p:sp>
        <p:nvSpPr>
          <p:cNvPr id="146" name="il bambino probabilmente sente angoscia in assenza della madre ma non la esprime.  A differenza del caso precedente, tuttavia, quando la madre torna tenderà a evitarla. Vale a dire, mostra apparente indifferenza."/>
          <p:cNvSpPr txBox="1"/>
          <p:nvPr/>
        </p:nvSpPr>
        <p:spPr>
          <a:xfrm>
            <a:off x="275229" y="1994626"/>
            <a:ext cx="8593542" cy="22494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175" algn="just" defTabSz="449262">
              <a:lnSpc>
                <a:spcPct val="93000"/>
              </a:lnSpc>
              <a:spcBef>
                <a:spcPts val="600"/>
              </a:spcBef>
              <a:tabLst>
                <a:tab pos="266700" algn="l"/>
                <a:tab pos="711200" algn="l"/>
                <a:tab pos="1168400" algn="l"/>
                <a:tab pos="1612900" algn="l"/>
                <a:tab pos="2057400" algn="l"/>
                <a:tab pos="2514600" algn="l"/>
                <a:tab pos="2959100" algn="l"/>
                <a:tab pos="3416300" algn="l"/>
                <a:tab pos="3860800" algn="l"/>
                <a:tab pos="4305300" algn="l"/>
                <a:tab pos="4762500" algn="l"/>
                <a:tab pos="5207000" algn="l"/>
                <a:tab pos="5651500" algn="l"/>
                <a:tab pos="6108700" algn="l"/>
                <a:tab pos="6553200" algn="l"/>
                <a:tab pos="7010400" algn="l"/>
                <a:tab pos="7454900" algn="l"/>
                <a:tab pos="7899400" algn="l"/>
                <a:tab pos="8356600" algn="l"/>
                <a:tab pos="8801100" algn="l"/>
                <a:tab pos="9245600" algn="l"/>
              </a:tabLst>
              <a:defRPr sz="3000">
                <a:latin typeface="Verdana"/>
                <a:ea typeface="Verdana"/>
                <a:cs typeface="Verdana"/>
                <a:sym typeface="Verdana"/>
              </a:defRPr>
            </a:lvl1pPr>
          </a:lstStyle>
          <a:p>
            <a:pPr/>
            <a:r>
              <a:t>il bambino probabilmente sente angoscia in assenza della madre ma non la esprime.  A differenza del caso precedente, tuttavia, quando la madre torna tenderà a evitarla. Vale a dire, mostra apparente indifferenza.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8" name="3.ATTACCAMENTO INSICURO AMBIVALENTE:"/>
          <p:cNvSpPr txBox="1"/>
          <p:nvPr>
            <p:ph type="ctrTitle"/>
          </p:nvPr>
        </p:nvSpPr>
        <p:spPr>
          <a:xfrm>
            <a:off x="311699" y="933375"/>
            <a:ext cx="8520602" cy="1045751"/>
          </a:xfrm>
          <a:prstGeom prst="rect">
            <a:avLst/>
          </a:prstGeom>
        </p:spPr>
        <p:txBody>
          <a:bodyPr/>
          <a:lstStyle/>
          <a:p>
            <a:pPr indent="2730" algn="just" defTabSz="386365">
              <a:lnSpc>
                <a:spcPct val="93000"/>
              </a:lnSpc>
              <a:spcBef>
                <a:spcPts val="500"/>
              </a:spcBef>
              <a:tabLst>
                <a:tab pos="228600" algn="l"/>
                <a:tab pos="609600" algn="l"/>
                <a:tab pos="1003300" algn="l"/>
                <a:tab pos="1384300" algn="l"/>
                <a:tab pos="1765300" algn="l"/>
                <a:tab pos="2159000" algn="l"/>
                <a:tab pos="2540000" algn="l"/>
                <a:tab pos="2933700" algn="l"/>
                <a:tab pos="3314700" algn="l"/>
                <a:tab pos="3695700" algn="l"/>
                <a:tab pos="4089400" algn="l"/>
                <a:tab pos="4470400" algn="l"/>
                <a:tab pos="4851400" algn="l"/>
                <a:tab pos="5245100" algn="l"/>
                <a:tab pos="5626100" algn="l"/>
                <a:tab pos="6019800" algn="l"/>
                <a:tab pos="6400800" algn="l"/>
                <a:tab pos="6781800" algn="l"/>
                <a:tab pos="7175500" algn="l"/>
                <a:tab pos="7556500" algn="l"/>
                <a:tab pos="7950200" algn="l"/>
              </a:tabLst>
              <a:defRPr sz="2580">
                <a:latin typeface="Verdana"/>
                <a:ea typeface="Verdana"/>
                <a:cs typeface="Verdana"/>
                <a:sym typeface="Verdana"/>
              </a:defRPr>
            </a:pPr>
            <a:r>
              <a:rPr b="1"/>
              <a:t>3.ATTACCAMENTO INSICURO AMBIVALENTE</a:t>
            </a:r>
            <a:r>
              <a:t>: </a:t>
            </a:r>
          </a:p>
        </p:txBody>
      </p:sp>
      <p:sp>
        <p:nvSpPr>
          <p:cNvPr id="149" name="sono presenti segni di angoscia per tutta la durata dell’esperimento. Il contatto è ricercato ma nello stesso tempo sembra evitato. Il bambino può protestare sia uno è separato dalla madre che quando si riunisce a lei.…"/>
          <p:cNvSpPr txBox="1"/>
          <p:nvPr>
            <p:ph type="subTitle" idx="1"/>
          </p:nvPr>
        </p:nvSpPr>
        <p:spPr>
          <a:xfrm>
            <a:off x="311699" y="1716411"/>
            <a:ext cx="8520602" cy="3601589"/>
          </a:xfrm>
          <a:prstGeom prst="rect">
            <a:avLst/>
          </a:prstGeom>
        </p:spPr>
        <p:txBody>
          <a:bodyPr/>
          <a:lstStyle/>
          <a:p>
            <a:pPr marL="0" indent="2031" algn="just" defTabSz="287527">
              <a:lnSpc>
                <a:spcPct val="93000"/>
              </a:lnSpc>
              <a:spcBef>
                <a:spcPts val="300"/>
              </a:spcBef>
              <a:tabLst>
                <a:tab pos="165100" algn="l"/>
                <a:tab pos="444500" algn="l"/>
                <a:tab pos="736600" algn="l"/>
                <a:tab pos="1028700" algn="l"/>
                <a:tab pos="1308100" algn="l"/>
                <a:tab pos="1600200" algn="l"/>
                <a:tab pos="1892300" algn="l"/>
                <a:tab pos="2184400" algn="l"/>
                <a:tab pos="2463800" algn="l"/>
                <a:tab pos="2743200" algn="l"/>
                <a:tab pos="3035300" algn="l"/>
                <a:tab pos="3327400" algn="l"/>
                <a:tab pos="3606800" algn="l"/>
                <a:tab pos="3898900" algn="l"/>
                <a:tab pos="4191000" algn="l"/>
                <a:tab pos="4483100" algn="l"/>
                <a:tab pos="4762500" algn="l"/>
                <a:tab pos="5054600" algn="l"/>
                <a:tab pos="5346700" algn="l"/>
                <a:tab pos="5626100" algn="l"/>
                <a:tab pos="5905500" algn="l"/>
              </a:tabLst>
              <a:defRPr sz="2112">
                <a:solidFill>
                  <a:srgbClr val="000000"/>
                </a:solidFill>
                <a:latin typeface="Verdana"/>
                <a:ea typeface="Verdana"/>
                <a:cs typeface="Verdana"/>
                <a:sym typeface="Verdana"/>
              </a:defRPr>
            </a:pPr>
            <a:r>
              <a:t>sono presenti segni di angoscia per tutta la durata dell’esperimento. Il contatto è ricercato ma nello stesso tempo sembra evitato. Il bambino può protestare sia uno è separato dalla madre che quando si riunisce a lei. </a:t>
            </a:r>
          </a:p>
          <a:p>
            <a:pPr marL="0" indent="2031" algn="just" defTabSz="287527">
              <a:lnSpc>
                <a:spcPct val="93000"/>
              </a:lnSpc>
              <a:spcBef>
                <a:spcPts val="300"/>
              </a:spcBef>
              <a:tabLst>
                <a:tab pos="165100" algn="l"/>
                <a:tab pos="444500" algn="l"/>
                <a:tab pos="736600" algn="l"/>
                <a:tab pos="1028700" algn="l"/>
                <a:tab pos="1308100" algn="l"/>
                <a:tab pos="1600200" algn="l"/>
                <a:tab pos="1892300" algn="l"/>
                <a:tab pos="2184400" algn="l"/>
                <a:tab pos="2463800" algn="l"/>
                <a:tab pos="2743200" algn="l"/>
                <a:tab pos="3035300" algn="l"/>
                <a:tab pos="3327400" algn="l"/>
                <a:tab pos="3606800" algn="l"/>
                <a:tab pos="3898900" algn="l"/>
                <a:tab pos="4191000" algn="l"/>
                <a:tab pos="4483100" algn="l"/>
                <a:tab pos="4762500" algn="l"/>
                <a:tab pos="5054600" algn="l"/>
                <a:tab pos="5346700" algn="l"/>
                <a:tab pos="5626100" algn="l"/>
                <a:tab pos="5905500" algn="l"/>
              </a:tabLst>
              <a:defRPr sz="2112">
                <a:solidFill>
                  <a:srgbClr val="000000"/>
                </a:solidFill>
                <a:latin typeface="Verdana"/>
                <a:ea typeface="Verdana"/>
                <a:cs typeface="Verdana"/>
                <a:sym typeface="Verdana"/>
              </a:defRPr>
            </a:pPr>
            <a:r>
              <a:t>Il bambino esplora poco, si dimostra passivo, piange molto in assenza della madre ma è oppositore e difficile al suo ritorno, non si consola al suo ritorno.</a:t>
            </a:r>
          </a:p>
          <a:p>
            <a:pPr marL="0" indent="2031" algn="just" defTabSz="287527">
              <a:lnSpc>
                <a:spcPct val="93000"/>
              </a:lnSpc>
              <a:spcBef>
                <a:spcPts val="300"/>
              </a:spcBef>
              <a:tabLst>
                <a:tab pos="165100" algn="l"/>
                <a:tab pos="444500" algn="l"/>
                <a:tab pos="736600" algn="l"/>
                <a:tab pos="1028700" algn="l"/>
                <a:tab pos="1308100" algn="l"/>
                <a:tab pos="1600200" algn="l"/>
                <a:tab pos="1892300" algn="l"/>
                <a:tab pos="2184400" algn="l"/>
                <a:tab pos="2463800" algn="l"/>
                <a:tab pos="2743200" algn="l"/>
                <a:tab pos="3035300" algn="l"/>
                <a:tab pos="3327400" algn="l"/>
                <a:tab pos="3606800" algn="l"/>
                <a:tab pos="3898900" algn="l"/>
                <a:tab pos="4191000" algn="l"/>
                <a:tab pos="4483100" algn="l"/>
                <a:tab pos="4762500" algn="l"/>
                <a:tab pos="5054600" algn="l"/>
                <a:tab pos="5346700" algn="l"/>
                <a:tab pos="5626100" algn="l"/>
                <a:tab pos="5905500" algn="l"/>
              </a:tabLst>
              <a:defRPr sz="2112">
                <a:solidFill>
                  <a:srgbClr val="000000"/>
                </a:solidFill>
                <a:latin typeface="Verdana"/>
                <a:ea typeface="Verdana"/>
                <a:cs typeface="Verdana"/>
                <a:sym typeface="Verdana"/>
              </a:defRPr>
            </a:pPr>
            <a:r>
              <a:t>Il bambino esprime rabbia nei confronti della madre, specialmente quando è assente.</a:t>
            </a:r>
          </a:p>
          <a:p>
            <a:pPr marL="0" indent="2031" algn="just" defTabSz="287527">
              <a:lnSpc>
                <a:spcPct val="93000"/>
              </a:lnSpc>
              <a:spcBef>
                <a:spcPts val="300"/>
              </a:spcBef>
              <a:tabLst>
                <a:tab pos="165100" algn="l"/>
                <a:tab pos="444500" algn="l"/>
                <a:tab pos="736600" algn="l"/>
                <a:tab pos="1028700" algn="l"/>
                <a:tab pos="1308100" algn="l"/>
                <a:tab pos="1600200" algn="l"/>
                <a:tab pos="1892300" algn="l"/>
                <a:tab pos="2184400" algn="l"/>
                <a:tab pos="2463800" algn="l"/>
                <a:tab pos="2743200" algn="l"/>
                <a:tab pos="3035300" algn="l"/>
                <a:tab pos="3327400" algn="l"/>
                <a:tab pos="3606800" algn="l"/>
                <a:tab pos="3898900" algn="l"/>
                <a:tab pos="4191000" algn="l"/>
                <a:tab pos="4483100" algn="l"/>
                <a:tab pos="4762500" algn="l"/>
                <a:tab pos="5054600" algn="l"/>
                <a:tab pos="5346700" algn="l"/>
                <a:tab pos="5626100" algn="l"/>
                <a:tab pos="5905500" algn="l"/>
              </a:tabLst>
              <a:defRPr sz="1919">
                <a:solidFill>
                  <a:srgbClr val="000000"/>
                </a:solidFill>
                <a:latin typeface="Verdana"/>
                <a:ea typeface="Verdana"/>
                <a:cs typeface="Verdana"/>
                <a:sym typeface="Verdana"/>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1" name="4. ATTACCAMENTO INSICURO DISORGANIZZATO:"/>
          <p:cNvSpPr txBox="1"/>
          <p:nvPr>
            <p:ph type="ctrTitle"/>
          </p:nvPr>
        </p:nvSpPr>
        <p:spPr>
          <a:xfrm>
            <a:off x="311699" y="752400"/>
            <a:ext cx="8182067" cy="1188626"/>
          </a:xfrm>
          <a:prstGeom prst="rect">
            <a:avLst/>
          </a:prstGeom>
        </p:spPr>
        <p:txBody>
          <a:bodyPr/>
          <a:lstStyle/>
          <a:p>
            <a:pPr indent="2381" algn="just" defTabSz="336946">
              <a:lnSpc>
                <a:spcPct val="93000"/>
              </a:lnSpc>
              <a:spcBef>
                <a:spcPts val="400"/>
              </a:spcBef>
              <a:tabLst>
                <a:tab pos="190500" algn="l"/>
                <a:tab pos="533400" algn="l"/>
                <a:tab pos="876300" algn="l"/>
                <a:tab pos="1206500" algn="l"/>
                <a:tab pos="1536700" algn="l"/>
                <a:tab pos="1879600" algn="l"/>
                <a:tab pos="2209800" algn="l"/>
                <a:tab pos="2552700" algn="l"/>
                <a:tab pos="2895600" algn="l"/>
                <a:tab pos="3225800" algn="l"/>
                <a:tab pos="3568700" algn="l"/>
                <a:tab pos="3898900" algn="l"/>
                <a:tab pos="4229100" algn="l"/>
                <a:tab pos="4572000" algn="l"/>
                <a:tab pos="4914900" algn="l"/>
                <a:tab pos="5257800" algn="l"/>
                <a:tab pos="5588000" algn="l"/>
                <a:tab pos="5918200" algn="l"/>
                <a:tab pos="6261100" algn="l"/>
                <a:tab pos="6591300" algn="l"/>
                <a:tab pos="6934200" algn="l"/>
              </a:tabLst>
              <a:defRPr sz="2250">
                <a:latin typeface="Verdana"/>
                <a:ea typeface="Verdana"/>
                <a:cs typeface="Verdana"/>
                <a:sym typeface="Verdana"/>
              </a:defRPr>
            </a:pPr>
            <a:r>
              <a:t>4. </a:t>
            </a:r>
            <a:r>
              <a:rPr b="1"/>
              <a:t>ATTACCAMENTO INSICURO DISORGANIZZATO</a:t>
            </a:r>
            <a:r>
              <a:t>: </a:t>
            </a:r>
          </a:p>
        </p:txBody>
      </p:sp>
      <p:sp>
        <p:nvSpPr>
          <p:cNvPr id="152" name="nel bambino dominano gli atteggiamenti di apprensione, di confusione, addirittura di depressione."/>
          <p:cNvSpPr txBox="1"/>
          <p:nvPr>
            <p:ph type="subTitle" sz="half" idx="1"/>
          </p:nvPr>
        </p:nvSpPr>
        <p:spPr>
          <a:xfrm>
            <a:off x="358782" y="1587899"/>
            <a:ext cx="7486636" cy="2183356"/>
          </a:xfrm>
          <a:prstGeom prst="rect">
            <a:avLst/>
          </a:prstGeom>
        </p:spPr>
        <p:txBody>
          <a:bodyPr/>
          <a:lstStyle/>
          <a:p>
            <a:pPr marL="0" indent="2762" algn="just" defTabSz="390858">
              <a:lnSpc>
                <a:spcPct val="93000"/>
              </a:lnSpc>
              <a:spcBef>
                <a:spcPts val="500"/>
              </a:spcBef>
              <a:tabLst>
                <a:tab pos="228600" algn="l"/>
                <a:tab pos="609600" algn="l"/>
                <a:tab pos="1016000" algn="l"/>
                <a:tab pos="1397000" algn="l"/>
                <a:tab pos="1778000" algn="l"/>
                <a:tab pos="2184400" algn="l"/>
                <a:tab pos="2565400" algn="l"/>
                <a:tab pos="2971800" algn="l"/>
                <a:tab pos="3352800" algn="l"/>
                <a:tab pos="3733800" algn="l"/>
                <a:tab pos="4140200" algn="l"/>
                <a:tab pos="4521200" algn="l"/>
                <a:tab pos="4914900" algn="l"/>
                <a:tab pos="5308600" algn="l"/>
                <a:tab pos="5689600" algn="l"/>
                <a:tab pos="6096000" algn="l"/>
                <a:tab pos="6477000" algn="l"/>
                <a:tab pos="6870700" algn="l"/>
                <a:tab pos="7264400" algn="l"/>
                <a:tab pos="7645400" algn="l"/>
                <a:tab pos="8039100" algn="l"/>
              </a:tabLst>
              <a:defRPr sz="2610">
                <a:solidFill>
                  <a:srgbClr val="000000"/>
                </a:solidFill>
                <a:latin typeface="Verdana"/>
                <a:ea typeface="Verdana"/>
                <a:cs typeface="Verdana"/>
                <a:sym typeface="Verdana"/>
              </a:defRPr>
            </a:pPr>
          </a:p>
          <a:p>
            <a:pPr marL="0" indent="2762" algn="just" defTabSz="390858">
              <a:lnSpc>
                <a:spcPct val="93000"/>
              </a:lnSpc>
              <a:spcBef>
                <a:spcPts val="500"/>
              </a:spcBef>
              <a:tabLst>
                <a:tab pos="228600" algn="l"/>
                <a:tab pos="609600" algn="l"/>
                <a:tab pos="1016000" algn="l"/>
                <a:tab pos="1397000" algn="l"/>
                <a:tab pos="1778000" algn="l"/>
                <a:tab pos="2184400" algn="l"/>
                <a:tab pos="2565400" algn="l"/>
                <a:tab pos="2971800" algn="l"/>
                <a:tab pos="3352800" algn="l"/>
                <a:tab pos="3733800" algn="l"/>
                <a:tab pos="4140200" algn="l"/>
                <a:tab pos="4521200" algn="l"/>
                <a:tab pos="4914900" algn="l"/>
                <a:tab pos="5308600" algn="l"/>
                <a:tab pos="5689600" algn="l"/>
                <a:tab pos="6096000" algn="l"/>
                <a:tab pos="6477000" algn="l"/>
                <a:tab pos="6870700" algn="l"/>
                <a:tab pos="7264400" algn="l"/>
                <a:tab pos="7645400" algn="l"/>
                <a:tab pos="8039100" algn="l"/>
              </a:tabLst>
              <a:defRPr sz="2610">
                <a:solidFill>
                  <a:srgbClr val="000000"/>
                </a:solidFill>
                <a:latin typeface="Verdana"/>
                <a:ea typeface="Verdana"/>
                <a:cs typeface="Verdana"/>
                <a:sym typeface="Verdana"/>
              </a:defRPr>
            </a:pPr>
            <a:r>
              <a:t>nel bambino dominano gli atteggiamenti di apprensione, di confusione, addirittura di depressione.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4" name="I sintomi tipici della sindrome post-traumatica da stress, che possono investire il bambino, riguardano tra gli altri:"/>
          <p:cNvSpPr txBox="1"/>
          <p:nvPr>
            <p:ph type="ctrTitle"/>
          </p:nvPr>
        </p:nvSpPr>
        <p:spPr>
          <a:xfrm>
            <a:off x="311699" y="895275"/>
            <a:ext cx="8520602" cy="1812067"/>
          </a:xfrm>
          <a:prstGeom prst="rect">
            <a:avLst/>
          </a:prstGeom>
        </p:spPr>
        <p:txBody>
          <a:bodyPr/>
          <a:lstStyle/>
          <a:p>
            <a:pPr indent="2666" algn="just" defTabSz="377380">
              <a:spcBef>
                <a:spcPts val="500"/>
              </a:spcBef>
              <a:tabLst>
                <a:tab pos="215900" algn="l"/>
                <a:tab pos="596900" algn="l"/>
                <a:tab pos="977900" algn="l"/>
                <a:tab pos="1346200" algn="l"/>
                <a:tab pos="1727200" algn="l"/>
                <a:tab pos="2108200" algn="l"/>
                <a:tab pos="2476500" algn="l"/>
                <a:tab pos="2857500" algn="l"/>
                <a:tab pos="3238500" algn="l"/>
                <a:tab pos="3606800" algn="l"/>
                <a:tab pos="3987800" algn="l"/>
                <a:tab pos="4368800" algn="l"/>
                <a:tab pos="4737100" algn="l"/>
                <a:tab pos="5130800" algn="l"/>
                <a:tab pos="5499100" algn="l"/>
                <a:tab pos="5880100" algn="l"/>
                <a:tab pos="6261100" algn="l"/>
                <a:tab pos="6629400" algn="l"/>
                <a:tab pos="7010400" algn="l"/>
                <a:tab pos="7391400" algn="l"/>
                <a:tab pos="7759700" algn="l"/>
              </a:tabLst>
              <a:defRPr sz="2520">
                <a:latin typeface="Verdana"/>
                <a:ea typeface="Verdana"/>
                <a:cs typeface="Verdana"/>
                <a:sym typeface="Verdana"/>
              </a:defRPr>
            </a:pPr>
            <a:r>
              <a:rPr b="1"/>
              <a:t>I sintomi tipici della sindrome post-traumatica da stress</a:t>
            </a:r>
            <a:r>
              <a:t>, che possono investire il bambino, riguardano tra gli altri:</a:t>
            </a:r>
          </a:p>
        </p:txBody>
      </p:sp>
      <p:sp>
        <p:nvSpPr>
          <p:cNvPr id="155" name="difficoltà ad addormentarsi o continue interruzioni del sonno, incubi notturni,…"/>
          <p:cNvSpPr txBox="1"/>
          <p:nvPr>
            <p:ph type="subTitle" idx="1"/>
          </p:nvPr>
        </p:nvSpPr>
        <p:spPr>
          <a:xfrm>
            <a:off x="723014" y="2482405"/>
            <a:ext cx="7926572" cy="2421629"/>
          </a:xfrm>
          <a:prstGeom prst="rect">
            <a:avLst/>
          </a:prstGeom>
        </p:spPr>
        <p:txBody>
          <a:bodyPr/>
          <a:lstStyle/>
          <a:p>
            <a:pPr marL="127877" indent="-127877" algn="just" defTabSz="318976">
              <a:spcBef>
                <a:spcPts val="400"/>
              </a:spcBef>
              <a:buSzPct val="120000"/>
              <a:buChar char="-"/>
              <a:tabLst>
                <a:tab pos="177800" algn="l"/>
                <a:tab pos="495300" algn="l"/>
                <a:tab pos="825500" algn="l"/>
                <a:tab pos="1143000" algn="l"/>
                <a:tab pos="1460500" algn="l"/>
                <a:tab pos="1778000" algn="l"/>
                <a:tab pos="2095500" algn="l"/>
                <a:tab pos="2413000" algn="l"/>
                <a:tab pos="2730500" algn="l"/>
                <a:tab pos="3048000" algn="l"/>
                <a:tab pos="3378200" algn="l"/>
                <a:tab pos="3695700" algn="l"/>
                <a:tab pos="4000500" algn="l"/>
                <a:tab pos="4330700" algn="l"/>
                <a:tab pos="4648200" algn="l"/>
                <a:tab pos="4965700" algn="l"/>
                <a:tab pos="5283200" algn="l"/>
                <a:tab pos="5600700" algn="l"/>
                <a:tab pos="5930900" algn="l"/>
                <a:tab pos="6248400" algn="l"/>
                <a:tab pos="6553200" algn="l"/>
              </a:tabLst>
              <a:defRPr sz="2130">
                <a:solidFill>
                  <a:srgbClr val="000000"/>
                </a:solidFill>
                <a:latin typeface="Verdana"/>
                <a:ea typeface="Verdana"/>
                <a:cs typeface="Verdana"/>
                <a:sym typeface="Verdana"/>
              </a:defRPr>
            </a:pPr>
            <a:r>
              <a:t>difficoltà ad addormentarsi o continue interruzioni del sonno, incubi notturni,</a:t>
            </a:r>
          </a:p>
          <a:p>
            <a:pPr marL="127877" indent="-127877" algn="just" defTabSz="318976">
              <a:spcBef>
                <a:spcPts val="400"/>
              </a:spcBef>
              <a:buSzPct val="120000"/>
              <a:buChar char="-"/>
              <a:tabLst>
                <a:tab pos="177800" algn="l"/>
                <a:tab pos="495300" algn="l"/>
                <a:tab pos="825500" algn="l"/>
                <a:tab pos="1143000" algn="l"/>
                <a:tab pos="1460500" algn="l"/>
                <a:tab pos="1778000" algn="l"/>
                <a:tab pos="2095500" algn="l"/>
                <a:tab pos="2413000" algn="l"/>
                <a:tab pos="2730500" algn="l"/>
                <a:tab pos="3048000" algn="l"/>
                <a:tab pos="3378200" algn="l"/>
                <a:tab pos="3695700" algn="l"/>
                <a:tab pos="4000500" algn="l"/>
                <a:tab pos="4330700" algn="l"/>
                <a:tab pos="4648200" algn="l"/>
                <a:tab pos="4965700" algn="l"/>
                <a:tab pos="5283200" algn="l"/>
                <a:tab pos="5600700" algn="l"/>
                <a:tab pos="5930900" algn="l"/>
                <a:tab pos="6248400" algn="l"/>
                <a:tab pos="6553200" algn="l"/>
              </a:tabLst>
              <a:defRPr sz="2130">
                <a:solidFill>
                  <a:srgbClr val="000000"/>
                </a:solidFill>
                <a:latin typeface="Verdana"/>
                <a:ea typeface="Verdana"/>
                <a:cs typeface="Verdana"/>
                <a:sym typeface="Verdana"/>
              </a:defRPr>
            </a:pPr>
            <a:r>
              <a:t> ipervigilanza</a:t>
            </a:r>
          </a:p>
          <a:p>
            <a:pPr marL="127877" indent="-127877" algn="just" defTabSz="318976">
              <a:spcBef>
                <a:spcPts val="400"/>
              </a:spcBef>
              <a:buSzPct val="120000"/>
              <a:buChar char="-"/>
              <a:tabLst>
                <a:tab pos="177800" algn="l"/>
                <a:tab pos="495300" algn="l"/>
                <a:tab pos="825500" algn="l"/>
                <a:tab pos="1143000" algn="l"/>
                <a:tab pos="1460500" algn="l"/>
                <a:tab pos="1778000" algn="l"/>
                <a:tab pos="2095500" algn="l"/>
                <a:tab pos="2413000" algn="l"/>
                <a:tab pos="2730500" algn="l"/>
                <a:tab pos="3048000" algn="l"/>
                <a:tab pos="3378200" algn="l"/>
                <a:tab pos="3695700" algn="l"/>
                <a:tab pos="4000500" algn="l"/>
                <a:tab pos="4330700" algn="l"/>
                <a:tab pos="4648200" algn="l"/>
                <a:tab pos="4965700" algn="l"/>
                <a:tab pos="5283200" algn="l"/>
                <a:tab pos="5600700" algn="l"/>
                <a:tab pos="5930900" algn="l"/>
                <a:tab pos="6248400" algn="l"/>
                <a:tab pos="6553200" algn="l"/>
              </a:tabLst>
              <a:defRPr sz="2130">
                <a:solidFill>
                  <a:srgbClr val="000000"/>
                </a:solidFill>
                <a:latin typeface="Verdana"/>
                <a:ea typeface="Verdana"/>
                <a:cs typeface="Verdana"/>
                <a:sym typeface="Verdana"/>
              </a:defRPr>
            </a:pPr>
            <a:r>
              <a:t>reazioni di trasalimento esagerate</a:t>
            </a:r>
          </a:p>
          <a:p>
            <a:pPr marL="127877" indent="-127877" algn="just" defTabSz="318976">
              <a:spcBef>
                <a:spcPts val="400"/>
              </a:spcBef>
              <a:buSzPct val="120000"/>
              <a:buChar char="-"/>
              <a:tabLst>
                <a:tab pos="177800" algn="l"/>
                <a:tab pos="495300" algn="l"/>
                <a:tab pos="825500" algn="l"/>
                <a:tab pos="1143000" algn="l"/>
                <a:tab pos="1460500" algn="l"/>
                <a:tab pos="1778000" algn="l"/>
                <a:tab pos="2095500" algn="l"/>
                <a:tab pos="2413000" algn="l"/>
                <a:tab pos="2730500" algn="l"/>
                <a:tab pos="3048000" algn="l"/>
                <a:tab pos="3378200" algn="l"/>
                <a:tab pos="3695700" algn="l"/>
                <a:tab pos="4000500" algn="l"/>
                <a:tab pos="4330700" algn="l"/>
                <a:tab pos="4648200" algn="l"/>
                <a:tab pos="4965700" algn="l"/>
                <a:tab pos="5283200" algn="l"/>
                <a:tab pos="5600700" algn="l"/>
                <a:tab pos="5930900" algn="l"/>
                <a:tab pos="6248400" algn="l"/>
                <a:tab pos="6553200" algn="l"/>
              </a:tabLst>
              <a:defRPr sz="2130">
                <a:solidFill>
                  <a:srgbClr val="000000"/>
                </a:solidFill>
                <a:latin typeface="Verdana"/>
                <a:ea typeface="Verdana"/>
                <a:cs typeface="Verdana"/>
                <a:sym typeface="Verdana"/>
              </a:defRPr>
            </a:pPr>
            <a:r>
              <a:t>problemi di concentrazione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7" name="comportamenti spericolati o autodistruttivi…"/>
          <p:cNvSpPr txBox="1"/>
          <p:nvPr>
            <p:ph type="subTitle" idx="1"/>
          </p:nvPr>
        </p:nvSpPr>
        <p:spPr>
          <a:xfrm>
            <a:off x="608714" y="1360935"/>
            <a:ext cx="7926572" cy="2421630"/>
          </a:xfrm>
          <a:prstGeom prst="rect">
            <a:avLst/>
          </a:prstGeom>
        </p:spPr>
        <p:txBody>
          <a:bodyPr/>
          <a:lstStyle/>
          <a:p>
            <a:pPr marL="156694" indent="-156694" algn="just" defTabSz="390858">
              <a:spcBef>
                <a:spcPts val="500"/>
              </a:spcBef>
              <a:buSzPct val="120000"/>
              <a:buChar char="-"/>
              <a:tabLst>
                <a:tab pos="228600" algn="l"/>
                <a:tab pos="609600" algn="l"/>
                <a:tab pos="1016000" algn="l"/>
                <a:tab pos="1397000" algn="l"/>
                <a:tab pos="1778000" algn="l"/>
                <a:tab pos="2184400" algn="l"/>
                <a:tab pos="2565400" algn="l"/>
                <a:tab pos="2971800" algn="l"/>
                <a:tab pos="3352800" algn="l"/>
                <a:tab pos="3733800" algn="l"/>
                <a:tab pos="4140200" algn="l"/>
                <a:tab pos="4521200" algn="l"/>
                <a:tab pos="4914900" algn="l"/>
                <a:tab pos="5308600" algn="l"/>
                <a:tab pos="5689600" algn="l"/>
                <a:tab pos="6096000" algn="l"/>
                <a:tab pos="6477000" algn="l"/>
                <a:tab pos="6870700" algn="l"/>
                <a:tab pos="7264400" algn="l"/>
                <a:tab pos="7645400" algn="l"/>
                <a:tab pos="8039100" algn="l"/>
              </a:tabLst>
              <a:defRPr sz="2610">
                <a:solidFill>
                  <a:srgbClr val="000000"/>
                </a:solidFill>
                <a:latin typeface="Verdana"/>
                <a:ea typeface="Verdana"/>
                <a:cs typeface="Verdana"/>
                <a:sym typeface="Verdana"/>
              </a:defRPr>
            </a:pPr>
            <a:r>
              <a:t>comportamenti spericolati o autodistruttivi</a:t>
            </a:r>
          </a:p>
          <a:p>
            <a:pPr marL="156694" indent="-156694" algn="just" defTabSz="390858">
              <a:spcBef>
                <a:spcPts val="500"/>
              </a:spcBef>
              <a:buSzPct val="120000"/>
              <a:buChar char="-"/>
              <a:tabLst>
                <a:tab pos="228600" algn="l"/>
                <a:tab pos="609600" algn="l"/>
                <a:tab pos="1016000" algn="l"/>
                <a:tab pos="1397000" algn="l"/>
                <a:tab pos="1778000" algn="l"/>
                <a:tab pos="2184400" algn="l"/>
                <a:tab pos="2565400" algn="l"/>
                <a:tab pos="2971800" algn="l"/>
                <a:tab pos="3352800" algn="l"/>
                <a:tab pos="3733800" algn="l"/>
                <a:tab pos="4140200" algn="l"/>
                <a:tab pos="4521200" algn="l"/>
                <a:tab pos="4914900" algn="l"/>
                <a:tab pos="5308600" algn="l"/>
                <a:tab pos="5689600" algn="l"/>
                <a:tab pos="6096000" algn="l"/>
                <a:tab pos="6477000" algn="l"/>
                <a:tab pos="6870700" algn="l"/>
                <a:tab pos="7264400" algn="l"/>
                <a:tab pos="7645400" algn="l"/>
                <a:tab pos="8039100" algn="l"/>
              </a:tabLst>
              <a:defRPr sz="2610">
                <a:solidFill>
                  <a:srgbClr val="000000"/>
                </a:solidFill>
                <a:latin typeface="Verdana"/>
                <a:ea typeface="Verdana"/>
                <a:cs typeface="Verdana"/>
                <a:sym typeface="Verdana"/>
              </a:defRPr>
            </a:pPr>
            <a:r>
              <a:t> irritabilità o continui scoppi di collera, risposte di allarme esagerate, iper-vigilanza, ripetitività nei giochi o nelle rappresentazioni rispetto ad aspetti inerenti al trauma.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1" name="INDICATORI DI VIOLENZA ASSISTITA TRASVERSALI A TUTTE  LE FASCE DI ETÀ  0-17 ANNI"/>
          <p:cNvSpPr txBox="1"/>
          <p:nvPr>
            <p:ph type="ctrTitle"/>
          </p:nvPr>
        </p:nvSpPr>
        <p:spPr>
          <a:xfrm>
            <a:off x="311699" y="732655"/>
            <a:ext cx="8520602" cy="747054"/>
          </a:xfrm>
          <a:prstGeom prst="rect">
            <a:avLst/>
          </a:prstGeom>
        </p:spPr>
        <p:txBody>
          <a:bodyPr/>
          <a:lstStyle>
            <a:lvl1pPr defTabSz="353731">
              <a:tabLst>
                <a:tab pos="342900" algn="l"/>
                <a:tab pos="698500" algn="l"/>
                <a:tab pos="1054100" algn="l"/>
                <a:tab pos="1409700" algn="l"/>
                <a:tab pos="1752600" algn="l"/>
                <a:tab pos="2108200" algn="l"/>
                <a:tab pos="2463800" algn="l"/>
                <a:tab pos="2819400" algn="l"/>
                <a:tab pos="3175000" algn="l"/>
                <a:tab pos="3517900" algn="l"/>
                <a:tab pos="3886200" algn="l"/>
                <a:tab pos="4229100" algn="l"/>
                <a:tab pos="4584700" algn="l"/>
                <a:tab pos="4940300" algn="l"/>
                <a:tab pos="5295900" algn="l"/>
                <a:tab pos="5638800" algn="l"/>
                <a:tab pos="6007100" algn="l"/>
                <a:tab pos="6350000" algn="l"/>
                <a:tab pos="6718300" algn="l"/>
                <a:tab pos="7061200" algn="l"/>
              </a:tabLst>
              <a:defRPr b="1" sz="1830">
                <a:latin typeface="Verdana"/>
                <a:ea typeface="Verdana"/>
                <a:cs typeface="Verdana"/>
                <a:sym typeface="Verdana"/>
              </a:defRPr>
            </a:lvl1pPr>
          </a:lstStyle>
          <a:p>
            <a:pPr/>
            <a:r>
              <a:t>INDICATORI DI VIOLENZA ASSISTITA TRASVERSALI A TUTTE  LE FASCE DI ETÀ  0-17 ANNI</a:t>
            </a:r>
          </a:p>
        </p:txBody>
      </p:sp>
      <p:sp>
        <p:nvSpPr>
          <p:cNvPr id="122" name="Ipermaturità con comportamenti adultizzati verso madre/fratelli…"/>
          <p:cNvSpPr txBox="1"/>
          <p:nvPr>
            <p:ph type="subTitle" idx="1"/>
          </p:nvPr>
        </p:nvSpPr>
        <p:spPr>
          <a:xfrm>
            <a:off x="311699" y="1517645"/>
            <a:ext cx="8520602" cy="3527222"/>
          </a:xfrm>
          <a:prstGeom prst="rect">
            <a:avLst/>
          </a:prstGeom>
        </p:spPr>
        <p:txBody>
          <a:bodyPr/>
          <a:lstStyle/>
          <a:p>
            <a:pPr marL="265077" indent="-265077" algn="l" defTabSz="452312">
              <a:spcBef>
                <a:spcPts val="600"/>
              </a:spcBef>
              <a:buClr>
                <a:srgbClr val="71685A"/>
              </a:buClr>
              <a:buSzPct val="85000"/>
              <a:buFont typeface="Brush Script MT Italic"/>
              <a:buChar char="O"/>
              <a:tabLst>
                <a:tab pos="266700" algn="l"/>
                <a:tab pos="711200" algn="l"/>
                <a:tab pos="1155700" algn="l"/>
                <a:tab pos="1612900" algn="l"/>
                <a:tab pos="2070100" algn="l"/>
                <a:tab pos="2527300" algn="l"/>
                <a:tab pos="2971800" algn="l"/>
                <a:tab pos="3416300" algn="l"/>
                <a:tab pos="3886200" algn="l"/>
                <a:tab pos="4330700" algn="l"/>
                <a:tab pos="4775200" algn="l"/>
                <a:tab pos="5232400" algn="l"/>
                <a:tab pos="5689600" algn="l"/>
                <a:tab pos="6146800" algn="l"/>
                <a:tab pos="6591300" algn="l"/>
                <a:tab pos="7035800" algn="l"/>
                <a:tab pos="7493000" algn="l"/>
                <a:tab pos="7950200" algn="l"/>
                <a:tab pos="8394700" algn="l"/>
                <a:tab pos="8851900" algn="l"/>
                <a:tab pos="9296400" algn="l"/>
              </a:tabLst>
              <a:defRPr sz="2340">
                <a:solidFill>
                  <a:srgbClr val="000000"/>
                </a:solidFill>
                <a:latin typeface="Franklin Gothic Book"/>
                <a:ea typeface="Franklin Gothic Book"/>
                <a:cs typeface="Franklin Gothic Book"/>
                <a:sym typeface="Franklin Gothic Book"/>
              </a:defRPr>
            </a:pPr>
            <a:r>
              <a:t>Ipermaturità con comportamenti adultizzati verso madre/fratelli</a:t>
            </a:r>
          </a:p>
          <a:p>
            <a:pPr marL="265077" indent="-265077" algn="l" defTabSz="452312">
              <a:spcBef>
                <a:spcPts val="600"/>
              </a:spcBef>
              <a:buClr>
                <a:srgbClr val="71685A"/>
              </a:buClr>
              <a:buSzPct val="85000"/>
              <a:buFont typeface="Brush Script MT Italic"/>
              <a:buChar char="O"/>
              <a:tabLst>
                <a:tab pos="266700" algn="l"/>
                <a:tab pos="711200" algn="l"/>
                <a:tab pos="1155700" algn="l"/>
                <a:tab pos="1612900" algn="l"/>
                <a:tab pos="2070100" algn="l"/>
                <a:tab pos="2527300" algn="l"/>
                <a:tab pos="2971800" algn="l"/>
                <a:tab pos="3416300" algn="l"/>
                <a:tab pos="3886200" algn="l"/>
                <a:tab pos="4330700" algn="l"/>
                <a:tab pos="4775200" algn="l"/>
                <a:tab pos="5232400" algn="l"/>
                <a:tab pos="5689600" algn="l"/>
                <a:tab pos="6146800" algn="l"/>
                <a:tab pos="6591300" algn="l"/>
                <a:tab pos="7035800" algn="l"/>
                <a:tab pos="7493000" algn="l"/>
                <a:tab pos="7950200" algn="l"/>
                <a:tab pos="8394700" algn="l"/>
                <a:tab pos="8851900" algn="l"/>
                <a:tab pos="9296400" algn="l"/>
              </a:tabLst>
              <a:defRPr sz="2340">
                <a:solidFill>
                  <a:srgbClr val="000000"/>
                </a:solidFill>
                <a:latin typeface="Franklin Gothic Book"/>
                <a:ea typeface="Franklin Gothic Book"/>
                <a:cs typeface="Franklin Gothic Book"/>
                <a:sym typeface="Franklin Gothic Book"/>
              </a:defRPr>
            </a:pPr>
            <a:r>
              <a:t>Aggressività</a:t>
            </a:r>
          </a:p>
          <a:p>
            <a:pPr marL="265077" indent="-265077" algn="l" defTabSz="452312">
              <a:spcBef>
                <a:spcPts val="600"/>
              </a:spcBef>
              <a:buClr>
                <a:srgbClr val="71685A"/>
              </a:buClr>
              <a:buSzPct val="85000"/>
              <a:buFont typeface="Brush Script MT Italic"/>
              <a:buChar char="O"/>
              <a:tabLst>
                <a:tab pos="266700" algn="l"/>
                <a:tab pos="711200" algn="l"/>
                <a:tab pos="1155700" algn="l"/>
                <a:tab pos="1612900" algn="l"/>
                <a:tab pos="2070100" algn="l"/>
                <a:tab pos="2527300" algn="l"/>
                <a:tab pos="2971800" algn="l"/>
                <a:tab pos="3416300" algn="l"/>
                <a:tab pos="3886200" algn="l"/>
                <a:tab pos="4330700" algn="l"/>
                <a:tab pos="4775200" algn="l"/>
                <a:tab pos="5232400" algn="l"/>
                <a:tab pos="5689600" algn="l"/>
                <a:tab pos="6146800" algn="l"/>
                <a:tab pos="6591300" algn="l"/>
                <a:tab pos="7035800" algn="l"/>
                <a:tab pos="7493000" algn="l"/>
                <a:tab pos="7950200" algn="l"/>
                <a:tab pos="8394700" algn="l"/>
                <a:tab pos="8851900" algn="l"/>
                <a:tab pos="9296400" algn="l"/>
              </a:tabLst>
              <a:defRPr sz="2340">
                <a:solidFill>
                  <a:srgbClr val="000000"/>
                </a:solidFill>
                <a:latin typeface="Franklin Gothic Book"/>
                <a:ea typeface="Franklin Gothic Book"/>
                <a:cs typeface="Franklin Gothic Book"/>
                <a:sym typeface="Franklin Gothic Book"/>
              </a:defRPr>
            </a:pPr>
            <a:r>
              <a:t>Inquietudine</a:t>
            </a:r>
          </a:p>
          <a:p>
            <a:pPr marL="265077" indent="-265077" algn="l" defTabSz="452312">
              <a:spcBef>
                <a:spcPts val="600"/>
              </a:spcBef>
              <a:buClr>
                <a:srgbClr val="71685A"/>
              </a:buClr>
              <a:buSzPct val="85000"/>
              <a:buFont typeface="Brush Script MT Italic"/>
              <a:buChar char="O"/>
              <a:tabLst>
                <a:tab pos="266700" algn="l"/>
                <a:tab pos="711200" algn="l"/>
                <a:tab pos="1155700" algn="l"/>
                <a:tab pos="1612900" algn="l"/>
                <a:tab pos="2070100" algn="l"/>
                <a:tab pos="2527300" algn="l"/>
                <a:tab pos="2971800" algn="l"/>
                <a:tab pos="3416300" algn="l"/>
                <a:tab pos="3886200" algn="l"/>
                <a:tab pos="4330700" algn="l"/>
                <a:tab pos="4775200" algn="l"/>
                <a:tab pos="5232400" algn="l"/>
                <a:tab pos="5689600" algn="l"/>
                <a:tab pos="6146800" algn="l"/>
                <a:tab pos="6591300" algn="l"/>
                <a:tab pos="7035800" algn="l"/>
                <a:tab pos="7493000" algn="l"/>
                <a:tab pos="7950200" algn="l"/>
                <a:tab pos="8394700" algn="l"/>
                <a:tab pos="8851900" algn="l"/>
                <a:tab pos="9296400" algn="l"/>
              </a:tabLst>
              <a:defRPr sz="2340">
                <a:solidFill>
                  <a:srgbClr val="000000"/>
                </a:solidFill>
                <a:latin typeface="Franklin Gothic Book"/>
                <a:ea typeface="Franklin Gothic Book"/>
                <a:cs typeface="Franklin Gothic Book"/>
                <a:sym typeface="Franklin Gothic Book"/>
              </a:defRPr>
            </a:pPr>
            <a:r>
              <a:t>Difficoltà nel comportamento alimentare</a:t>
            </a:r>
          </a:p>
          <a:p>
            <a:pPr marL="265077" indent="-265077" algn="l" defTabSz="452312">
              <a:spcBef>
                <a:spcPts val="600"/>
              </a:spcBef>
              <a:buClr>
                <a:srgbClr val="71685A"/>
              </a:buClr>
              <a:buSzPct val="85000"/>
              <a:buFont typeface="Brush Script MT Italic"/>
              <a:buChar char="O"/>
              <a:tabLst>
                <a:tab pos="266700" algn="l"/>
                <a:tab pos="711200" algn="l"/>
                <a:tab pos="1155700" algn="l"/>
                <a:tab pos="1612900" algn="l"/>
                <a:tab pos="2070100" algn="l"/>
                <a:tab pos="2527300" algn="l"/>
                <a:tab pos="2971800" algn="l"/>
                <a:tab pos="3416300" algn="l"/>
                <a:tab pos="3886200" algn="l"/>
                <a:tab pos="4330700" algn="l"/>
                <a:tab pos="4775200" algn="l"/>
                <a:tab pos="5232400" algn="l"/>
                <a:tab pos="5689600" algn="l"/>
                <a:tab pos="6146800" algn="l"/>
                <a:tab pos="6591300" algn="l"/>
                <a:tab pos="7035800" algn="l"/>
                <a:tab pos="7493000" algn="l"/>
                <a:tab pos="7950200" algn="l"/>
                <a:tab pos="8394700" algn="l"/>
                <a:tab pos="8851900" algn="l"/>
                <a:tab pos="9296400" algn="l"/>
              </a:tabLst>
              <a:defRPr sz="2340">
                <a:solidFill>
                  <a:srgbClr val="000000"/>
                </a:solidFill>
                <a:latin typeface="Franklin Gothic Book"/>
                <a:ea typeface="Franklin Gothic Book"/>
                <a:cs typeface="Franklin Gothic Book"/>
                <a:sym typeface="Franklin Gothic Book"/>
              </a:defRPr>
            </a:pPr>
            <a:r>
              <a:t>Disturbi gastrointestinali</a:t>
            </a:r>
          </a:p>
          <a:p>
            <a:pPr marL="265077" indent="-265077" algn="l" defTabSz="452312">
              <a:spcBef>
                <a:spcPts val="600"/>
              </a:spcBef>
              <a:buClr>
                <a:srgbClr val="71685A"/>
              </a:buClr>
              <a:buSzPct val="85000"/>
              <a:buFont typeface="Brush Script MT Italic"/>
              <a:buChar char="O"/>
              <a:tabLst>
                <a:tab pos="266700" algn="l"/>
                <a:tab pos="711200" algn="l"/>
                <a:tab pos="1155700" algn="l"/>
                <a:tab pos="1612900" algn="l"/>
                <a:tab pos="2070100" algn="l"/>
                <a:tab pos="2527300" algn="l"/>
                <a:tab pos="2971800" algn="l"/>
                <a:tab pos="3416300" algn="l"/>
                <a:tab pos="3886200" algn="l"/>
                <a:tab pos="4330700" algn="l"/>
                <a:tab pos="4775200" algn="l"/>
                <a:tab pos="5232400" algn="l"/>
                <a:tab pos="5689600" algn="l"/>
                <a:tab pos="6146800" algn="l"/>
                <a:tab pos="6591300" algn="l"/>
                <a:tab pos="7035800" algn="l"/>
                <a:tab pos="7493000" algn="l"/>
                <a:tab pos="7950200" algn="l"/>
                <a:tab pos="8394700" algn="l"/>
                <a:tab pos="8851900" algn="l"/>
                <a:tab pos="9296400" algn="l"/>
              </a:tabLst>
              <a:defRPr sz="2340">
                <a:solidFill>
                  <a:srgbClr val="000000"/>
                </a:solidFill>
                <a:latin typeface="Franklin Gothic Book"/>
                <a:ea typeface="Franklin Gothic Book"/>
                <a:cs typeface="Franklin Gothic Book"/>
                <a:sym typeface="Franklin Gothic Book"/>
              </a:defRPr>
            </a:pPr>
            <a:r>
              <a:t>Disturbi del sonno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4" name="INDICATORI VIOLENZA ASSISTITA SPECIFICI RISPETTO ALL’ETÀ"/>
          <p:cNvSpPr txBox="1"/>
          <p:nvPr>
            <p:ph type="ctrTitle"/>
          </p:nvPr>
        </p:nvSpPr>
        <p:spPr>
          <a:xfrm>
            <a:off x="311699" y="829542"/>
            <a:ext cx="8424111" cy="889532"/>
          </a:xfrm>
          <a:prstGeom prst="rect">
            <a:avLst/>
          </a:prstGeom>
        </p:spPr>
        <p:txBody>
          <a:bodyPr/>
          <a:lstStyle/>
          <a:p>
            <a:pPr defTabSz="353731">
              <a:tabLst>
                <a:tab pos="342900" algn="l"/>
                <a:tab pos="698500" algn="l"/>
                <a:tab pos="1054100" algn="l"/>
                <a:tab pos="1409700" algn="l"/>
                <a:tab pos="1752600" algn="l"/>
                <a:tab pos="2108200" algn="l"/>
                <a:tab pos="2463800" algn="l"/>
                <a:tab pos="2819400" algn="l"/>
                <a:tab pos="3175000" algn="l"/>
                <a:tab pos="3517900" algn="l"/>
                <a:tab pos="3886200" algn="l"/>
                <a:tab pos="4229100" algn="l"/>
                <a:tab pos="4584700" algn="l"/>
                <a:tab pos="4940300" algn="l"/>
                <a:tab pos="5295900" algn="l"/>
                <a:tab pos="5638800" algn="l"/>
                <a:tab pos="6007100" algn="l"/>
                <a:tab pos="6350000" algn="l"/>
                <a:tab pos="6718300" algn="l"/>
                <a:tab pos="7061200" algn="l"/>
              </a:tabLst>
              <a:defRPr sz="2196">
                <a:solidFill>
                  <a:srgbClr val="C00000"/>
                </a:solidFill>
                <a:latin typeface="Constantia"/>
                <a:ea typeface="Constantia"/>
                <a:cs typeface="Constantia"/>
                <a:sym typeface="Constantia"/>
              </a:defRPr>
            </a:pPr>
            <a:r>
              <a:rPr b="1" sz="2135">
                <a:solidFill>
                  <a:srgbClr val="000000"/>
                </a:solidFill>
                <a:latin typeface="Verdana"/>
                <a:ea typeface="Verdana"/>
                <a:cs typeface="Verdana"/>
                <a:sym typeface="Verdana"/>
              </a:rPr>
              <a:t>INDICATORI VIOLENZA ASSISTITA SPECIFICI RISPETTO ALL’ETÀ</a:t>
            </a:r>
            <a:r>
              <a:t> </a:t>
            </a:r>
          </a:p>
        </p:txBody>
      </p:sp>
      <p:sp>
        <p:nvSpPr>
          <p:cNvPr id="125" name="SPECIFICI  0 – 6 ANNI: Ansia da separazione, enuresi, incubi…"/>
          <p:cNvSpPr txBox="1"/>
          <p:nvPr>
            <p:ph type="subTitle" idx="1"/>
          </p:nvPr>
        </p:nvSpPr>
        <p:spPr>
          <a:xfrm>
            <a:off x="400599" y="1896660"/>
            <a:ext cx="7933723" cy="2744089"/>
          </a:xfrm>
          <a:prstGeom prst="rect">
            <a:avLst/>
          </a:prstGeom>
        </p:spPr>
        <p:txBody>
          <a:bodyPr/>
          <a:lstStyle/>
          <a:p>
            <a:pPr marL="339842" indent="-339842" algn="l" defTabSz="579888">
              <a:spcBef>
                <a:spcPts val="700"/>
              </a:spcBef>
              <a:buClr>
                <a:srgbClr val="71685A"/>
              </a:buClr>
              <a:buSzPct val="85000"/>
              <a:buFont typeface="Brush Script MT Italic"/>
              <a:buChar char="O"/>
              <a:tabLst>
                <a:tab pos="342900" algn="l"/>
                <a:tab pos="914400" algn="l"/>
                <a:tab pos="1485900" algn="l"/>
                <a:tab pos="2070100" algn="l"/>
                <a:tab pos="2654300" algn="l"/>
                <a:tab pos="3238500" algn="l"/>
                <a:tab pos="3810000" algn="l"/>
                <a:tab pos="4381500" algn="l"/>
                <a:tab pos="4978400" algn="l"/>
                <a:tab pos="5549900" algn="l"/>
                <a:tab pos="6121400" algn="l"/>
                <a:tab pos="6718300" algn="l"/>
                <a:tab pos="7289800" algn="l"/>
                <a:tab pos="7874000" algn="l"/>
                <a:tab pos="8458200" algn="l"/>
                <a:tab pos="9029700" algn="l"/>
                <a:tab pos="9613900" algn="l"/>
                <a:tab pos="10185400" algn="l"/>
                <a:tab pos="10769600" algn="l"/>
                <a:tab pos="11353800" algn="l"/>
                <a:tab pos="11925300" algn="l"/>
              </a:tabLst>
              <a:defRPr sz="2600">
                <a:solidFill>
                  <a:srgbClr val="000000"/>
                </a:solidFill>
                <a:latin typeface="Verdana"/>
                <a:ea typeface="Verdana"/>
                <a:cs typeface="Verdana"/>
                <a:sym typeface="Verdana"/>
              </a:defRPr>
            </a:pPr>
            <a:r>
              <a:t>SPECIFICI  0 – 6 ANNI: Ansia da separazione, enuresi, incubi</a:t>
            </a:r>
          </a:p>
          <a:p>
            <a:pPr marL="348342" indent="-348342" algn="l" defTabSz="579888">
              <a:spcBef>
                <a:spcPts val="700"/>
              </a:spcBef>
              <a:tabLst>
                <a:tab pos="342900" algn="l"/>
                <a:tab pos="914400" algn="l"/>
                <a:tab pos="1485900" algn="l"/>
                <a:tab pos="2070100" algn="l"/>
                <a:tab pos="2654300" algn="l"/>
                <a:tab pos="3238500" algn="l"/>
                <a:tab pos="3810000" algn="l"/>
                <a:tab pos="4381500" algn="l"/>
                <a:tab pos="4978400" algn="l"/>
                <a:tab pos="5549900" algn="l"/>
                <a:tab pos="6121400" algn="l"/>
                <a:tab pos="6718300" algn="l"/>
                <a:tab pos="7289800" algn="l"/>
                <a:tab pos="7874000" algn="l"/>
                <a:tab pos="8458200" algn="l"/>
                <a:tab pos="9029700" algn="l"/>
                <a:tab pos="9613900" algn="l"/>
                <a:tab pos="10185400" algn="l"/>
                <a:tab pos="10769600" algn="l"/>
                <a:tab pos="11353800" algn="l"/>
                <a:tab pos="11925300" algn="l"/>
              </a:tabLst>
              <a:defRPr sz="2600">
                <a:solidFill>
                  <a:srgbClr val="000000"/>
                </a:solidFill>
                <a:latin typeface="Verdana"/>
                <a:ea typeface="Verdana"/>
                <a:cs typeface="Verdana"/>
                <a:sym typeface="Verdana"/>
              </a:defRPr>
            </a:pPr>
          </a:p>
          <a:p>
            <a:pPr marL="339842" indent="-339842" algn="l" defTabSz="579888">
              <a:spcBef>
                <a:spcPts val="700"/>
              </a:spcBef>
              <a:buClr>
                <a:srgbClr val="71685A"/>
              </a:buClr>
              <a:buSzPct val="85000"/>
              <a:buFont typeface="Brush Script MT Italic"/>
              <a:buChar char="O"/>
              <a:tabLst>
                <a:tab pos="342900" algn="l"/>
                <a:tab pos="914400" algn="l"/>
                <a:tab pos="1485900" algn="l"/>
                <a:tab pos="2070100" algn="l"/>
                <a:tab pos="2654300" algn="l"/>
                <a:tab pos="3238500" algn="l"/>
                <a:tab pos="3810000" algn="l"/>
                <a:tab pos="4381500" algn="l"/>
                <a:tab pos="4978400" algn="l"/>
                <a:tab pos="5549900" algn="l"/>
                <a:tab pos="6121400" algn="l"/>
                <a:tab pos="6718300" algn="l"/>
                <a:tab pos="7289800" algn="l"/>
                <a:tab pos="7874000" algn="l"/>
                <a:tab pos="8458200" algn="l"/>
                <a:tab pos="9029700" algn="l"/>
                <a:tab pos="9613900" algn="l"/>
                <a:tab pos="10185400" algn="l"/>
                <a:tab pos="10769600" algn="l"/>
                <a:tab pos="11353800" algn="l"/>
                <a:tab pos="11925300" algn="l"/>
              </a:tabLst>
              <a:defRPr sz="2600">
                <a:solidFill>
                  <a:srgbClr val="000000"/>
                </a:solidFill>
                <a:latin typeface="Verdana"/>
                <a:ea typeface="Verdana"/>
                <a:cs typeface="Verdana"/>
                <a:sym typeface="Verdana"/>
              </a:defRPr>
            </a:pPr>
            <a:r>
              <a:t>SPECIFICI  7 – 17 ANNI: Bassa autostima, impulsività con tendenza all’agire, timidezza con tendenza alla chiusura, senso di colpa.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Soprattutto quando la violenza avviene in un…"/>
          <p:cNvSpPr txBox="1"/>
          <p:nvPr>
            <p:ph type="ctrTitle"/>
          </p:nvPr>
        </p:nvSpPr>
        <p:spPr>
          <a:xfrm>
            <a:off x="311699" y="793675"/>
            <a:ext cx="7892448" cy="1867243"/>
          </a:xfrm>
          <a:prstGeom prst="rect">
            <a:avLst/>
          </a:prstGeom>
        </p:spPr>
        <p:txBody>
          <a:bodyPr/>
          <a:lstStyle/>
          <a:p>
            <a:pPr marL="292607" indent="-292607" algn="just" defTabSz="487106">
              <a:tabLst>
                <a:tab pos="279400" algn="l"/>
                <a:tab pos="762000" algn="l"/>
                <a:tab pos="1257300" algn="l"/>
                <a:tab pos="1739900" algn="l"/>
                <a:tab pos="2222500" algn="l"/>
                <a:tab pos="2717800" algn="l"/>
                <a:tab pos="3200400" algn="l"/>
                <a:tab pos="3695700" algn="l"/>
                <a:tab pos="4178300" algn="l"/>
                <a:tab pos="4660900" algn="l"/>
                <a:tab pos="5156200" algn="l"/>
                <a:tab pos="5638800" algn="l"/>
                <a:tab pos="6121400" algn="l"/>
                <a:tab pos="6616700" algn="l"/>
                <a:tab pos="7099300" algn="l"/>
                <a:tab pos="7594600" algn="l"/>
                <a:tab pos="8077200" algn="l"/>
                <a:tab pos="8559800" algn="l"/>
                <a:tab pos="9055100" algn="l"/>
                <a:tab pos="9537700" algn="l"/>
                <a:tab pos="10020300" algn="l"/>
              </a:tabLst>
              <a:defRPr sz="2520">
                <a:latin typeface="Verdana"/>
                <a:ea typeface="Verdana"/>
                <a:cs typeface="Verdana"/>
                <a:sym typeface="Verdana"/>
              </a:defRPr>
            </a:pPr>
            <a:r>
              <a:t>Soprattutto quando la violenza avviene in un</a:t>
            </a:r>
          </a:p>
          <a:p>
            <a:pPr marL="292607" indent="-292607" algn="just" defTabSz="487106">
              <a:tabLst>
                <a:tab pos="279400" algn="l"/>
                <a:tab pos="762000" algn="l"/>
                <a:tab pos="1257300" algn="l"/>
                <a:tab pos="1739900" algn="l"/>
                <a:tab pos="2222500" algn="l"/>
                <a:tab pos="2717800" algn="l"/>
                <a:tab pos="3200400" algn="l"/>
                <a:tab pos="3695700" algn="l"/>
                <a:tab pos="4178300" algn="l"/>
                <a:tab pos="4660900" algn="l"/>
                <a:tab pos="5156200" algn="l"/>
                <a:tab pos="5638800" algn="l"/>
                <a:tab pos="6121400" algn="l"/>
                <a:tab pos="6616700" algn="l"/>
                <a:tab pos="7099300" algn="l"/>
                <a:tab pos="7594600" algn="l"/>
                <a:tab pos="8077200" algn="l"/>
                <a:tab pos="8559800" algn="l"/>
                <a:tab pos="9055100" algn="l"/>
                <a:tab pos="9537700" algn="l"/>
                <a:tab pos="10020300" algn="l"/>
              </a:tabLst>
              <a:defRPr sz="2520">
                <a:latin typeface="Verdana"/>
                <a:ea typeface="Verdana"/>
                <a:cs typeface="Verdana"/>
                <a:sym typeface="Verdana"/>
              </a:defRPr>
            </a:pPr>
            <a:r>
              <a:t>contesto familiare dove sono presenti i bambini</a:t>
            </a:r>
          </a:p>
          <a:p>
            <a:pPr marL="292607" indent="-292607" algn="just" defTabSz="487106">
              <a:tabLst>
                <a:tab pos="279400" algn="l"/>
                <a:tab pos="762000" algn="l"/>
                <a:tab pos="1257300" algn="l"/>
                <a:tab pos="1739900" algn="l"/>
                <a:tab pos="2222500" algn="l"/>
                <a:tab pos="2717800" algn="l"/>
                <a:tab pos="3200400" algn="l"/>
                <a:tab pos="3695700" algn="l"/>
                <a:tab pos="4178300" algn="l"/>
                <a:tab pos="4660900" algn="l"/>
                <a:tab pos="5156200" algn="l"/>
                <a:tab pos="5638800" algn="l"/>
                <a:tab pos="6121400" algn="l"/>
                <a:tab pos="6616700" algn="l"/>
                <a:tab pos="7099300" algn="l"/>
                <a:tab pos="7594600" algn="l"/>
                <a:tab pos="8077200" algn="l"/>
                <a:tab pos="8559800" algn="l"/>
                <a:tab pos="9055100" algn="l"/>
                <a:tab pos="9537700" algn="l"/>
                <a:tab pos="10020300" algn="l"/>
              </a:tabLst>
              <a:defRPr sz="2520">
                <a:latin typeface="Verdana"/>
                <a:ea typeface="Verdana"/>
                <a:cs typeface="Verdana"/>
                <a:sym typeface="Verdana"/>
              </a:defRPr>
            </a:pPr>
            <a:r>
              <a:t>occorre considerare </a:t>
            </a:r>
            <a:r>
              <a:rPr b="1"/>
              <a:t>due</a:t>
            </a:r>
            <a:r>
              <a:t> ordini di problemi:</a:t>
            </a:r>
          </a:p>
        </p:txBody>
      </p:sp>
      <p:sp>
        <p:nvSpPr>
          <p:cNvPr id="128" name="Percezione di una frattura insanabile al nucleo familiare…"/>
          <p:cNvSpPr txBox="1"/>
          <p:nvPr>
            <p:ph type="subTitle" sz="half" idx="1"/>
          </p:nvPr>
        </p:nvSpPr>
        <p:spPr>
          <a:xfrm>
            <a:off x="311699" y="2839139"/>
            <a:ext cx="8329209" cy="1733199"/>
          </a:xfrm>
          <a:prstGeom prst="rect">
            <a:avLst/>
          </a:prstGeom>
        </p:spPr>
        <p:txBody>
          <a:bodyPr/>
          <a:lstStyle/>
          <a:p>
            <a:pPr marL="250402" indent="-248085" defTabSz="423318">
              <a:spcBef>
                <a:spcPts val="500"/>
              </a:spcBef>
              <a:buClr>
                <a:srgbClr val="71685A"/>
              </a:buClr>
              <a:buSzPct val="85000"/>
              <a:buFont typeface="Brush Script MT Italic"/>
              <a:buChar char="O"/>
              <a:tabLst>
                <a:tab pos="241300" algn="l"/>
                <a:tab pos="660400" algn="l"/>
                <a:tab pos="1092200" algn="l"/>
                <a:tab pos="1511300" algn="l"/>
                <a:tab pos="1930400" algn="l"/>
                <a:tab pos="2362200" algn="l"/>
                <a:tab pos="2781300" algn="l"/>
                <a:tab pos="3213100" algn="l"/>
                <a:tab pos="3632200" algn="l"/>
                <a:tab pos="4051300" algn="l"/>
                <a:tab pos="4483100" algn="l"/>
                <a:tab pos="4902200" algn="l"/>
                <a:tab pos="5321300" algn="l"/>
                <a:tab pos="5753100" algn="l"/>
                <a:tab pos="6172200" algn="l"/>
                <a:tab pos="6604000" algn="l"/>
                <a:tab pos="7023100" algn="l"/>
                <a:tab pos="7442200" algn="l"/>
                <a:tab pos="7874000" algn="l"/>
                <a:tab pos="8280400" algn="l"/>
                <a:tab pos="8699500" algn="l"/>
              </a:tabLst>
              <a:defRPr sz="2482" u="sng">
                <a:solidFill>
                  <a:srgbClr val="000000"/>
                </a:solidFill>
                <a:latin typeface="Tahoma"/>
                <a:ea typeface="Tahoma"/>
                <a:cs typeface="Tahoma"/>
                <a:sym typeface="Tahoma"/>
              </a:defRPr>
            </a:pPr>
            <a:r>
              <a:t>Percezione di una frattura insanabile al nucleo familiare</a:t>
            </a:r>
          </a:p>
          <a:p>
            <a:pPr marL="0" indent="0" defTabSz="423318">
              <a:spcBef>
                <a:spcPts val="500"/>
              </a:spcBef>
              <a:tabLst>
                <a:tab pos="241300" algn="l"/>
                <a:tab pos="660400" algn="l"/>
                <a:tab pos="1092200" algn="l"/>
                <a:tab pos="1511300" algn="l"/>
                <a:tab pos="1930400" algn="l"/>
                <a:tab pos="2362200" algn="l"/>
                <a:tab pos="2781300" algn="l"/>
                <a:tab pos="3213100" algn="l"/>
                <a:tab pos="3632200" algn="l"/>
                <a:tab pos="4051300" algn="l"/>
                <a:tab pos="4483100" algn="l"/>
                <a:tab pos="4902200" algn="l"/>
                <a:tab pos="5321300" algn="l"/>
                <a:tab pos="5753100" algn="l"/>
                <a:tab pos="6172200" algn="l"/>
                <a:tab pos="6604000" algn="l"/>
                <a:tab pos="7023100" algn="l"/>
                <a:tab pos="7442200" algn="l"/>
                <a:tab pos="7874000" algn="l"/>
                <a:tab pos="8280400" algn="l"/>
                <a:tab pos="8699500" algn="l"/>
              </a:tabLst>
              <a:defRPr sz="2482" u="sng">
                <a:solidFill>
                  <a:srgbClr val="000000"/>
                </a:solidFill>
                <a:latin typeface="Tahoma"/>
                <a:ea typeface="Tahoma"/>
                <a:cs typeface="Tahoma"/>
                <a:sym typeface="Tahoma"/>
              </a:defRPr>
            </a:pPr>
          </a:p>
          <a:p>
            <a:pPr marL="250402" indent="-248085" defTabSz="423318">
              <a:spcBef>
                <a:spcPts val="500"/>
              </a:spcBef>
              <a:buClr>
                <a:srgbClr val="71685A"/>
              </a:buClr>
              <a:buSzPct val="85000"/>
              <a:buFont typeface="Brush Script MT Italic"/>
              <a:buChar char="O"/>
              <a:tabLst>
                <a:tab pos="241300" algn="l"/>
                <a:tab pos="660400" algn="l"/>
                <a:tab pos="1092200" algn="l"/>
                <a:tab pos="1511300" algn="l"/>
                <a:tab pos="1930400" algn="l"/>
                <a:tab pos="2362200" algn="l"/>
                <a:tab pos="2781300" algn="l"/>
                <a:tab pos="3213100" algn="l"/>
                <a:tab pos="3632200" algn="l"/>
                <a:tab pos="4051300" algn="l"/>
                <a:tab pos="4483100" algn="l"/>
                <a:tab pos="4902200" algn="l"/>
                <a:tab pos="5321300" algn="l"/>
                <a:tab pos="5753100" algn="l"/>
                <a:tab pos="6172200" algn="l"/>
                <a:tab pos="6604000" algn="l"/>
                <a:tab pos="7023100" algn="l"/>
                <a:tab pos="7442200" algn="l"/>
                <a:tab pos="7874000" algn="l"/>
                <a:tab pos="8280400" algn="l"/>
                <a:tab pos="8699500" algn="l"/>
              </a:tabLst>
              <a:defRPr sz="2482" u="sng">
                <a:solidFill>
                  <a:srgbClr val="000000"/>
                </a:solidFill>
                <a:latin typeface="Tahoma"/>
                <a:ea typeface="Tahoma"/>
                <a:cs typeface="Tahoma"/>
                <a:sym typeface="Tahoma"/>
              </a:defRPr>
            </a:pPr>
            <a:r>
              <a:t>Sentimento di inadeguatezza ad occuparsi dei propri figli</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0" name="GLI OBIETTIVI SARANNO:"/>
          <p:cNvSpPr txBox="1"/>
          <p:nvPr>
            <p:ph type="ctrTitle"/>
          </p:nvPr>
        </p:nvSpPr>
        <p:spPr>
          <a:xfrm>
            <a:off x="311699" y="793675"/>
            <a:ext cx="7427733" cy="486839"/>
          </a:xfrm>
          <a:prstGeom prst="rect">
            <a:avLst/>
          </a:prstGeom>
        </p:spPr>
        <p:txBody>
          <a:bodyPr/>
          <a:lstStyle/>
          <a:p>
            <a:pPr marL="222939" indent="-220907" defTabSz="371128">
              <a:lnSpc>
                <a:spcPct val="93000"/>
              </a:lnSpc>
              <a:spcBef>
                <a:spcPts val="400"/>
              </a:spcBef>
              <a:tabLst>
                <a:tab pos="215900" algn="l"/>
                <a:tab pos="584200" algn="l"/>
                <a:tab pos="952500" algn="l"/>
                <a:tab pos="1320800" algn="l"/>
                <a:tab pos="1689100" algn="l"/>
                <a:tab pos="2070100" algn="l"/>
                <a:tab pos="2438400" algn="l"/>
                <a:tab pos="2819400" algn="l"/>
                <a:tab pos="3187700" algn="l"/>
                <a:tab pos="3556000" algn="l"/>
                <a:tab pos="3924300" algn="l"/>
                <a:tab pos="4292600" algn="l"/>
                <a:tab pos="4660900" algn="l"/>
                <a:tab pos="5041900" algn="l"/>
                <a:tab pos="5410200" algn="l"/>
                <a:tab pos="5778500" algn="l"/>
                <a:tab pos="6146800" algn="l"/>
                <a:tab pos="6515100" algn="l"/>
                <a:tab pos="6896100" algn="l"/>
                <a:tab pos="7264400" algn="l"/>
                <a:tab pos="7632700" algn="l"/>
              </a:tabLst>
              <a:defRPr sz="1919">
                <a:latin typeface="Verdana"/>
                <a:ea typeface="Verdana"/>
                <a:cs typeface="Verdana"/>
                <a:sym typeface="Verdana"/>
              </a:defRPr>
            </a:pPr>
            <a:r>
              <a:rPr b="1"/>
              <a:t>GLI OBIETTIVI SARANNO</a:t>
            </a:r>
            <a:r>
              <a:t>: </a:t>
            </a:r>
          </a:p>
        </p:txBody>
      </p:sp>
      <p:sp>
        <p:nvSpPr>
          <p:cNvPr id="131" name="a) ripristinare una identità genitoriale capace di accogliere e comprendere in maniera adeguata i bisogni affettivi del proprio figlio e creare un percorso di empowerment che promuova l’accettazione e la consapevolezza del proprio ruolo di madre attraver"/>
          <p:cNvSpPr txBox="1"/>
          <p:nvPr>
            <p:ph type="subTitle" idx="1"/>
          </p:nvPr>
        </p:nvSpPr>
        <p:spPr>
          <a:xfrm>
            <a:off x="311699" y="1574077"/>
            <a:ext cx="8520602" cy="3250674"/>
          </a:xfrm>
          <a:prstGeom prst="rect">
            <a:avLst/>
          </a:prstGeom>
        </p:spPr>
        <p:txBody>
          <a:bodyPr/>
          <a:lstStyle/>
          <a:p>
            <a:pPr marL="261257" indent="-258875" algn="l" defTabSz="434916">
              <a:lnSpc>
                <a:spcPct val="93000"/>
              </a:lnSpc>
              <a:spcBef>
                <a:spcPts val="500"/>
              </a:spcBef>
              <a:tabLst>
                <a:tab pos="254000" algn="l"/>
                <a:tab pos="685800" algn="l"/>
                <a:tab pos="1130300" algn="l"/>
                <a:tab pos="1549400" algn="l"/>
                <a:tab pos="1981200" algn="l"/>
                <a:tab pos="2425700" algn="l"/>
                <a:tab pos="2857500" algn="l"/>
                <a:tab pos="3302000" algn="l"/>
                <a:tab pos="3733800" algn="l"/>
                <a:tab pos="4165600" algn="l"/>
                <a:tab pos="4610100" algn="l"/>
                <a:tab pos="5029200" algn="l"/>
                <a:tab pos="5461000" algn="l"/>
                <a:tab pos="5905500" algn="l"/>
                <a:tab pos="6337300" algn="l"/>
                <a:tab pos="6781800" algn="l"/>
                <a:tab pos="7213600" algn="l"/>
                <a:tab pos="7645400" algn="l"/>
                <a:tab pos="8077200" algn="l"/>
                <a:tab pos="8509000" algn="l"/>
                <a:tab pos="8940800" algn="l"/>
              </a:tabLst>
              <a:defRPr sz="2400">
                <a:solidFill>
                  <a:srgbClr val="000000"/>
                </a:solidFill>
                <a:latin typeface="Franklin Gothic Book"/>
                <a:ea typeface="Franklin Gothic Book"/>
                <a:cs typeface="Franklin Gothic Book"/>
                <a:sym typeface="Franklin Gothic Book"/>
              </a:defRPr>
            </a:pPr>
            <a:r>
              <a:t>a) </a:t>
            </a:r>
            <a:r>
              <a:rPr sz="2250">
                <a:latin typeface="Verdana"/>
                <a:ea typeface="Verdana"/>
                <a:cs typeface="Verdana"/>
                <a:sym typeface="Verdana"/>
              </a:rPr>
              <a:t>ripristinare una identità genitoriale capace di accogliere e comprendere in maniera adeguata i bisogni affettivi del proprio figlio e creare un percorso di </a:t>
            </a:r>
            <a:r>
              <a:rPr i="1" sz="2250">
                <a:latin typeface="Verdana"/>
                <a:ea typeface="Verdana"/>
                <a:cs typeface="Verdana"/>
                <a:sym typeface="Verdana"/>
              </a:rPr>
              <a:t>empowerment</a:t>
            </a:r>
            <a:r>
              <a:rPr sz="2250">
                <a:latin typeface="Verdana"/>
                <a:ea typeface="Verdana"/>
                <a:cs typeface="Verdana"/>
                <a:sym typeface="Verdana"/>
              </a:rPr>
              <a:t> che promuova l’accettazione e la consapevolezza del proprio ruolo di madre attraverso l’assunzione di responsabilità proprie della funzione genitoriale e di rafforzamento delle competenze protettive materne</a:t>
            </a:r>
            <a:endParaRPr sz="2250">
              <a:latin typeface="Verdana"/>
              <a:ea typeface="Verdana"/>
              <a:cs typeface="Verdana"/>
              <a:sym typeface="Verdana"/>
            </a:endParaR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3" name="b) offrire ai figli/minori la possibilità di esprimere ed elaborare tutti quei vissuti emotivi connessi alla situazione di violenza familiare subita."/>
          <p:cNvSpPr txBox="1"/>
          <p:nvPr/>
        </p:nvSpPr>
        <p:spPr>
          <a:xfrm>
            <a:off x="317395" y="1659635"/>
            <a:ext cx="8509211" cy="18242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8342" indent="-345167" algn="just" defTabSz="579888">
              <a:lnSpc>
                <a:spcPct val="93000"/>
              </a:lnSpc>
              <a:spcBef>
                <a:spcPts val="700"/>
              </a:spcBef>
              <a:tabLst>
                <a:tab pos="342900" algn="l"/>
                <a:tab pos="914400" algn="l"/>
                <a:tab pos="1498600" algn="l"/>
                <a:tab pos="2070100" algn="l"/>
                <a:tab pos="2654300" algn="l"/>
                <a:tab pos="3238500" algn="l"/>
                <a:tab pos="3810000" algn="l"/>
                <a:tab pos="4406900" algn="l"/>
                <a:tab pos="4978400" algn="l"/>
                <a:tab pos="5549900" algn="l"/>
                <a:tab pos="6146800" algn="l"/>
                <a:tab pos="6718300" algn="l"/>
                <a:tab pos="7289800" algn="l"/>
                <a:tab pos="7874000" algn="l"/>
                <a:tab pos="8458200" algn="l"/>
                <a:tab pos="9042400" algn="l"/>
                <a:tab pos="9613900" algn="l"/>
                <a:tab pos="10185400" algn="l"/>
                <a:tab pos="10782300" algn="l"/>
                <a:tab pos="11353800" algn="l"/>
                <a:tab pos="11925300" algn="l"/>
              </a:tabLst>
              <a:defRPr sz="3000">
                <a:latin typeface="Verdana"/>
                <a:ea typeface="Verdana"/>
                <a:cs typeface="Verdana"/>
                <a:sym typeface="Verdana"/>
              </a:defRPr>
            </a:lvl1pPr>
          </a:lstStyle>
          <a:p>
            <a:pPr/>
            <a:r>
              <a:t>b) offrire ai figli/minori la possibilità di esprimere ed elaborare tutti quei vissuti emotivi connessi alla situazione di violenza familiare subita.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LA STRANGE SITUATION DI MARY AINSWORTH"/>
          <p:cNvSpPr txBox="1"/>
          <p:nvPr>
            <p:ph type="title"/>
          </p:nvPr>
        </p:nvSpPr>
        <p:spPr>
          <a:xfrm>
            <a:off x="311699" y="920675"/>
            <a:ext cx="8520602" cy="765061"/>
          </a:xfrm>
          <a:prstGeom prst="rect">
            <a:avLst/>
          </a:prstGeom>
        </p:spPr>
        <p:txBody>
          <a:bodyPr/>
          <a:lstStyle>
            <a:lvl1pPr indent="2571" algn="just" defTabSz="363902">
              <a:lnSpc>
                <a:spcPct val="93000"/>
              </a:lnSpc>
              <a:spcBef>
                <a:spcPts val="400"/>
              </a:spcBef>
              <a:tabLst>
                <a:tab pos="215900" algn="l"/>
                <a:tab pos="571500" algn="l"/>
                <a:tab pos="939800" algn="l"/>
                <a:tab pos="1295400" algn="l"/>
                <a:tab pos="1663700" algn="l"/>
                <a:tab pos="2032000" algn="l"/>
                <a:tab pos="2387600" algn="l"/>
                <a:tab pos="2755900" algn="l"/>
                <a:tab pos="3124200" algn="l"/>
                <a:tab pos="3479800" algn="l"/>
                <a:tab pos="3848100" algn="l"/>
                <a:tab pos="4216400" algn="l"/>
                <a:tab pos="4572000" algn="l"/>
                <a:tab pos="4940300" algn="l"/>
                <a:tab pos="5295900" algn="l"/>
                <a:tab pos="5676900" algn="l"/>
                <a:tab pos="6032500" algn="l"/>
                <a:tab pos="6388100" algn="l"/>
                <a:tab pos="6756400" algn="l"/>
                <a:tab pos="7124700" algn="l"/>
                <a:tab pos="7480300" algn="l"/>
              </a:tabLst>
              <a:defRPr b="1" sz="2430">
                <a:latin typeface="Verdana"/>
                <a:ea typeface="Verdana"/>
                <a:cs typeface="Verdana"/>
                <a:sym typeface="Verdana"/>
              </a:defRPr>
            </a:lvl1pPr>
          </a:lstStyle>
          <a:p>
            <a:pPr/>
            <a:r>
              <a:t>LA STRANGE SITUATION DI MARY AINSWORTH</a:t>
            </a:r>
          </a:p>
        </p:txBody>
      </p:sp>
      <p:sp>
        <p:nvSpPr>
          <p:cNvPr id="136" name="Il protocollo sperimentale consiste nell’osservazione delle reazione del bambino al momento della separazione dalla figura di attaccamento, in condizioni il più possibile controllate. In una delle varianti più famose di questa tecnica, nella stanza di sp"/>
          <p:cNvSpPr txBox="1"/>
          <p:nvPr/>
        </p:nvSpPr>
        <p:spPr>
          <a:xfrm>
            <a:off x="275229" y="1780378"/>
            <a:ext cx="8593542" cy="28573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175" algn="just" defTabSz="449262">
              <a:lnSpc>
                <a:spcPct val="93000"/>
              </a:lnSpc>
              <a:spcBef>
                <a:spcPts val="600"/>
              </a:spcBef>
              <a:tabLst>
                <a:tab pos="266700" algn="l"/>
                <a:tab pos="711200" algn="l"/>
                <a:tab pos="1168400" algn="l"/>
                <a:tab pos="1612900" algn="l"/>
                <a:tab pos="2057400" algn="l"/>
                <a:tab pos="2514600" algn="l"/>
                <a:tab pos="2959100" algn="l"/>
                <a:tab pos="3416300" algn="l"/>
                <a:tab pos="3860800" algn="l"/>
                <a:tab pos="4305300" algn="l"/>
                <a:tab pos="4762500" algn="l"/>
                <a:tab pos="5207000" algn="l"/>
                <a:tab pos="5651500" algn="l"/>
                <a:tab pos="6108700" algn="l"/>
                <a:tab pos="6553200" algn="l"/>
                <a:tab pos="7010400" algn="l"/>
                <a:tab pos="7454900" algn="l"/>
                <a:tab pos="7899400" algn="l"/>
                <a:tab pos="8356600" algn="l"/>
                <a:tab pos="8801100" algn="l"/>
                <a:tab pos="9245600" algn="l"/>
              </a:tabLst>
              <a:defRPr sz="2400">
                <a:latin typeface="Verdana"/>
                <a:ea typeface="Verdana"/>
                <a:cs typeface="Verdana"/>
                <a:sym typeface="Verdana"/>
              </a:defRPr>
            </a:lvl1pPr>
          </a:lstStyle>
          <a:p>
            <a:pPr/>
            <a:r>
              <a:t>Il protocollo sperimentale consiste nell’osservazione delle reazione del bambino al momento della separazione dalla figura di attaccamento, in condizioni il più possibile controllate. In una delle varianti più famose di questa tecnica, nella stanza di sperimentazione, oltre ai giocattoli,  ci sono la madre (o figura di attaccamento conosciuta), il bambino, una persona adulta che il bambino non conosce.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 name="In base alle reazioni del bambino sono stati definiti dei sistemi di codificazione che distinguono innanzitutto due principali tipi di attaccamento (sicuro e insicuro) che sono stati ulteriormente divisi in sottogruppi diversi."/>
          <p:cNvSpPr txBox="1"/>
          <p:nvPr>
            <p:ph type="subTitle" idx="1"/>
          </p:nvPr>
        </p:nvSpPr>
        <p:spPr>
          <a:xfrm>
            <a:off x="620546" y="1315493"/>
            <a:ext cx="7902908" cy="2969714"/>
          </a:xfrm>
          <a:prstGeom prst="rect">
            <a:avLst/>
          </a:prstGeom>
        </p:spPr>
        <p:txBody>
          <a:bodyPr/>
          <a:lstStyle/>
          <a:p>
            <a:pPr marL="0" indent="2381" algn="just" defTabSz="336946">
              <a:lnSpc>
                <a:spcPct val="93000"/>
              </a:lnSpc>
              <a:spcBef>
                <a:spcPts val="400"/>
              </a:spcBef>
              <a:tabLst>
                <a:tab pos="190500" algn="l"/>
                <a:tab pos="533400" algn="l"/>
                <a:tab pos="876300" algn="l"/>
                <a:tab pos="1206500" algn="l"/>
                <a:tab pos="1536700" algn="l"/>
                <a:tab pos="1879600" algn="l"/>
                <a:tab pos="2209800" algn="l"/>
                <a:tab pos="2552700" algn="l"/>
                <a:tab pos="2895600" algn="l"/>
                <a:tab pos="3225800" algn="l"/>
                <a:tab pos="3568700" algn="l"/>
                <a:tab pos="3898900" algn="l"/>
                <a:tab pos="4229100" algn="l"/>
                <a:tab pos="4572000" algn="l"/>
                <a:tab pos="4914900" algn="l"/>
                <a:tab pos="5257800" algn="l"/>
                <a:tab pos="5588000" algn="l"/>
                <a:tab pos="5918200" algn="l"/>
                <a:tab pos="6261100" algn="l"/>
                <a:tab pos="6591300" algn="l"/>
                <a:tab pos="6934200" algn="l"/>
              </a:tabLst>
              <a:defRPr sz="2625">
                <a:solidFill>
                  <a:srgbClr val="000000"/>
                </a:solidFill>
                <a:latin typeface="Verdana"/>
                <a:ea typeface="Verdana"/>
                <a:cs typeface="Verdana"/>
                <a:sym typeface="Verdana"/>
              </a:defRPr>
            </a:pPr>
            <a:r>
              <a:t>In base alle reazioni del bambino sono stati definiti dei sistemi di codificazione che distinguono innanzitutto due principali tipi di attaccamento (</a:t>
            </a:r>
            <a:r>
              <a:rPr b="1"/>
              <a:t>sicuro</a:t>
            </a:r>
            <a:r>
              <a:t> e </a:t>
            </a:r>
            <a:r>
              <a:rPr b="1"/>
              <a:t>insicuro</a:t>
            </a:r>
            <a:r>
              <a:t>) che sono stati ulteriormente divisi in sottogruppi diversi.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0" name="1. ATTACCAMENTO SICURO:"/>
          <p:cNvSpPr txBox="1"/>
          <p:nvPr>
            <p:ph type="ctrTitle"/>
          </p:nvPr>
        </p:nvSpPr>
        <p:spPr>
          <a:xfrm>
            <a:off x="311699" y="954820"/>
            <a:ext cx="7902909" cy="603917"/>
          </a:xfrm>
          <a:prstGeom prst="rect">
            <a:avLst/>
          </a:prstGeom>
        </p:spPr>
        <p:txBody>
          <a:bodyPr/>
          <a:lstStyle/>
          <a:p>
            <a:pPr indent="2889" algn="just" defTabSz="408828">
              <a:lnSpc>
                <a:spcPct val="93000"/>
              </a:lnSpc>
              <a:spcBef>
                <a:spcPts val="500"/>
              </a:spcBef>
              <a:tabLst>
                <a:tab pos="241300" algn="l"/>
                <a:tab pos="635000" algn="l"/>
                <a:tab pos="1054100" algn="l"/>
                <a:tab pos="1460500" algn="l"/>
                <a:tab pos="1866900" algn="l"/>
                <a:tab pos="2286000" algn="l"/>
                <a:tab pos="2692400" algn="l"/>
                <a:tab pos="3098800" algn="l"/>
                <a:tab pos="3505200" algn="l"/>
                <a:tab pos="3911600" algn="l"/>
                <a:tab pos="4330700" algn="l"/>
                <a:tab pos="4737100" algn="l"/>
                <a:tab pos="5130800" algn="l"/>
                <a:tab pos="5549900" algn="l"/>
                <a:tab pos="5956300" algn="l"/>
                <a:tab pos="6375400" algn="l"/>
                <a:tab pos="6781800" algn="l"/>
                <a:tab pos="7188200" algn="l"/>
                <a:tab pos="7594600" algn="l"/>
                <a:tab pos="8001000" algn="l"/>
                <a:tab pos="8407400" algn="l"/>
              </a:tabLst>
              <a:defRPr sz="2730">
                <a:latin typeface="Verdana"/>
                <a:ea typeface="Verdana"/>
                <a:cs typeface="Verdana"/>
                <a:sym typeface="Verdana"/>
              </a:defRPr>
            </a:pPr>
            <a:r>
              <a:t>1. </a:t>
            </a:r>
            <a:r>
              <a:rPr b="1"/>
              <a:t>ATTACCAMENTO SICURO</a:t>
            </a:r>
            <a:r>
              <a:t>:</a:t>
            </a:r>
          </a:p>
        </p:txBody>
      </p:sp>
      <p:sp>
        <p:nvSpPr>
          <p:cNvPr id="141" name="Double-click to edit"/>
          <p:cNvSpPr txBox="1"/>
          <p:nvPr>
            <p:ph type="subTitle" idx="1"/>
          </p:nvPr>
        </p:nvSpPr>
        <p:spPr>
          <a:xfrm>
            <a:off x="620546" y="1634482"/>
            <a:ext cx="7902908" cy="2969714"/>
          </a:xfrm>
          <a:prstGeom prst="rect">
            <a:avLst/>
          </a:prstGeom>
        </p:spPr>
        <p:txBody>
          <a:bodyPr/>
          <a:lstStyle/>
          <a:p>
            <a:pPr marL="0" indent="3175" algn="just" defTabSz="449262">
              <a:lnSpc>
                <a:spcPct val="93000"/>
              </a:lnSpc>
              <a:spcBef>
                <a:spcPts val="600"/>
              </a:spcBef>
              <a:tabLst>
                <a:tab pos="266700" algn="l"/>
                <a:tab pos="711200" algn="l"/>
                <a:tab pos="1168400" algn="l"/>
                <a:tab pos="1612900" algn="l"/>
                <a:tab pos="2057400" algn="l"/>
                <a:tab pos="2514600" algn="l"/>
                <a:tab pos="2959100" algn="l"/>
                <a:tab pos="3416300" algn="l"/>
                <a:tab pos="3860800" algn="l"/>
                <a:tab pos="4305300" algn="l"/>
                <a:tab pos="4762500" algn="l"/>
                <a:tab pos="5207000" algn="l"/>
                <a:tab pos="5651500" algn="l"/>
                <a:tab pos="6108700" algn="l"/>
                <a:tab pos="6553200" algn="l"/>
                <a:tab pos="7010400" algn="l"/>
                <a:tab pos="7454900" algn="l"/>
                <a:tab pos="7899400" algn="l"/>
                <a:tab pos="8356600" algn="l"/>
                <a:tab pos="8801100" algn="l"/>
                <a:tab pos="9245600" algn="l"/>
              </a:tabLst>
              <a:defRPr sz="3500">
                <a:solidFill>
                  <a:srgbClr val="000000"/>
                </a:solidFill>
                <a:latin typeface="Verdana"/>
                <a:ea typeface="Verdana"/>
                <a:cs typeface="Verdana"/>
                <a:sym typeface="Verdana"/>
              </a:defRPr>
            </a:pPr>
          </a:p>
        </p:txBody>
      </p:sp>
      <p:sp>
        <p:nvSpPr>
          <p:cNvPr id="142" name="i bambini esplorano attivamente l’ambiente circostante quando la madre si assenta per un breve periodo, madre che viene poi accolta con calore al suo ritorno. Il contatto a distanza (sguardo) può bastare."/>
          <p:cNvSpPr txBox="1"/>
          <p:nvPr/>
        </p:nvSpPr>
        <p:spPr>
          <a:xfrm>
            <a:off x="275229" y="1743928"/>
            <a:ext cx="8593542" cy="2750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175" algn="just" defTabSz="449262">
              <a:lnSpc>
                <a:spcPct val="93000"/>
              </a:lnSpc>
              <a:spcBef>
                <a:spcPts val="600"/>
              </a:spcBef>
              <a:tabLst>
                <a:tab pos="266700" algn="l"/>
                <a:tab pos="711200" algn="l"/>
                <a:tab pos="1168400" algn="l"/>
                <a:tab pos="1612900" algn="l"/>
                <a:tab pos="2057400" algn="l"/>
                <a:tab pos="2514600" algn="l"/>
                <a:tab pos="2959100" algn="l"/>
                <a:tab pos="3416300" algn="l"/>
                <a:tab pos="3860800" algn="l"/>
                <a:tab pos="4305300" algn="l"/>
                <a:tab pos="4762500" algn="l"/>
                <a:tab pos="5207000" algn="l"/>
                <a:tab pos="5651500" algn="l"/>
                <a:tab pos="6108700" algn="l"/>
                <a:tab pos="6553200" algn="l"/>
                <a:tab pos="7010400" algn="l"/>
                <a:tab pos="7454900" algn="l"/>
                <a:tab pos="7899400" algn="l"/>
                <a:tab pos="8356600" algn="l"/>
                <a:tab pos="8801100" algn="l"/>
                <a:tab pos="9245600" algn="l"/>
              </a:tabLst>
              <a:defRPr sz="3000">
                <a:latin typeface="Verdana"/>
                <a:ea typeface="Verdana"/>
                <a:cs typeface="Verdana"/>
                <a:sym typeface="Verdana"/>
              </a:defRPr>
            </a:lvl1pPr>
          </a:lstStyle>
          <a:p>
            <a:pPr/>
            <a:r>
              <a:t>i bambini esplorano attivamente l’ambiente circostante quando la madre si assenta per un breve periodo, madre che viene poi accolta con calore al suo ritorno. Il contatto a distanza (sguardo) può bastare.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