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3" r:id="rId8"/>
    <p:sldId id="264" r:id="rId9"/>
    <p:sldId id="265" r:id="rId10"/>
    <p:sldId id="266" r:id="rId11"/>
    <p:sldId id="268" r:id="rId12"/>
    <p:sldId id="277" r:id="rId13"/>
    <p:sldId id="278" r:id="rId14"/>
    <p:sldId id="276" r:id="rId15"/>
    <p:sldId id="275" r:id="rId16"/>
    <p:sldId id="274" r:id="rId17"/>
    <p:sldId id="273" r:id="rId18"/>
    <p:sldId id="272" r:id="rId19"/>
    <p:sldId id="271" r:id="rId20"/>
    <p:sldId id="269" r:id="rId21"/>
    <p:sldId id="267" r:id="rId22"/>
    <p:sldId id="285" r:id="rId23"/>
    <p:sldId id="284" r:id="rId24"/>
    <p:sldId id="283" r:id="rId25"/>
    <p:sldId id="282" r:id="rId26"/>
    <p:sldId id="281" r:id="rId27"/>
    <p:sldId id="280"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0421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377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2455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8247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3750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2315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55920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2258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5690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7048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b7abf912b5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b7abf912b5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4719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82801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26277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02080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09753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32821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55199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2709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b7abf912b5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b7abf912b5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b7abf912b5_0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b7abf912b5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b7abf912b5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b7abf912b5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336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8941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7abf912b5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7abf912b5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7081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72219" y="1545450"/>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t-IT" sz="2800" dirty="0"/>
              <a:t>Le relazioni violente: </a:t>
            </a:r>
            <a:br>
              <a:rPr lang="it-IT" sz="2800" dirty="0"/>
            </a:br>
            <a:r>
              <a:rPr lang="it-IT" sz="2800" dirty="0"/>
              <a:t>La Teoria dell’Attaccamento e l’insicurezza del legame come fattori di rischio per lo sviluppo di comportamenti aggressivi</a:t>
            </a:r>
            <a:br>
              <a:rPr lang="it-IT" sz="2800" dirty="0"/>
            </a:br>
            <a:endParaRP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65488" y="945550"/>
            <a:ext cx="8520600" cy="880782"/>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br>
              <a:rPr lang="it-IT" sz="2488" dirty="0"/>
            </a:br>
            <a:br>
              <a:rPr lang="it-IT" sz="2488" dirty="0"/>
            </a:br>
            <a:br>
              <a:rPr lang="it-IT" sz="2488" dirty="0"/>
            </a:br>
            <a:r>
              <a:rPr lang="it-IT" sz="2488" dirty="0"/>
              <a:t>Caratteristiche endogene e ciclo della violenza</a:t>
            </a:r>
            <a:br>
              <a:rPr lang="it-IT" sz="2488" dirty="0"/>
            </a:br>
            <a:endParaRPr sz="2488" dirty="0"/>
          </a:p>
        </p:txBody>
      </p:sp>
      <p:sp>
        <p:nvSpPr>
          <p:cNvPr id="85" name="Google Shape;85;p18"/>
          <p:cNvSpPr txBox="1">
            <a:spLocks noGrp="1"/>
          </p:cNvSpPr>
          <p:nvPr>
            <p:ph type="subTitle" idx="1"/>
          </p:nvPr>
        </p:nvSpPr>
        <p:spPr>
          <a:xfrm>
            <a:off x="365488" y="1826332"/>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Il conflitto e la rabbia disfunzionale che possono entrare in scena nella messa in atto di comportamenti violenti in questi partner spesso riportano un forte senso di impotenza rispetto alla possibilità di modificare la situazione e di uscire dal circolo vizioso di negatività che si crea. </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2880788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Caratteristiche endogene e ciclo della violenza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La teoria dell’attaccamento evidenzia quanto una relazione violenta sia caratterizzata dal fatto che le vittime di abuso si sentano, spesso, legate ai loro partner abusanti. </a:t>
            </a:r>
          </a:p>
          <a:p>
            <a:pPr marL="0" lvl="0" indent="0" algn="l" rtl="0">
              <a:spcBef>
                <a:spcPts val="0"/>
              </a:spcBef>
              <a:spcAft>
                <a:spcPts val="0"/>
              </a:spcAft>
              <a:buNone/>
            </a:pPr>
            <a:r>
              <a:rPr lang="it-IT" sz="1900" dirty="0" err="1"/>
              <a:t>Bowlby</a:t>
            </a:r>
            <a:r>
              <a:rPr lang="it-IT" sz="1900" dirty="0"/>
              <a:t> (1988) suggerisce che le situazioni di pericolo e di paura attivano il sistema di attaccamento e possono portare alla formazione di legami particolarmente forti, anche quando la stessa figura di attaccamento è la fonte di minaccia.</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64082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Caratteristiche endogene e ciclo della violenza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La difficoltà ad abbandonare una relazione violenta potrebbe, inoltre, essere amplificata dalle esperienze passate che porterebbero i partner a sentire di non poter ricevere un trattamento migliore in altre relazioni o addirittura a incolparsi dell’abuso subito. </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845098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Caratteristiche endogene e ciclo della violenza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La dipendenza e l’ansia nei confronti della separazione, caratteristiche dei soggetti con un attaccamento ansioso, giocano per esempio un ruolo essenziale, rendendo difficile, per costoro, abbandonare le relazioni abusanti.</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3813725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Caratteristiche endogene e ciclo della violenza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Il ciclo della violenza è da intendersi come “il progressivo e rovinoso vortice in cui la donna viene inghiottita dalla violenza continuativa, sistematica, e quindi ciclica, da parte del partner” (Walker, 1979). </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1750947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Caratteristiche endogene e ciclo della violenza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Walker ha descritto i tre momenti del ciclo della violenza come segue:</a:t>
            </a:r>
          </a:p>
          <a:p>
            <a:pPr marL="0" lvl="0" indent="0" algn="l" rtl="0">
              <a:spcBef>
                <a:spcPts val="0"/>
              </a:spcBef>
              <a:spcAft>
                <a:spcPts val="0"/>
              </a:spcAft>
              <a:buNone/>
            </a:pPr>
            <a:r>
              <a:rPr lang="it-IT" sz="1900" dirty="0"/>
              <a:t>- Fase dell’accumulo di tensione. E’ il primo momento della violenza verbale.</a:t>
            </a:r>
          </a:p>
          <a:p>
            <a:pPr marL="0" lvl="0" indent="0" algn="l" rtl="0">
              <a:spcBef>
                <a:spcPts val="0"/>
              </a:spcBef>
              <a:spcAft>
                <a:spcPts val="0"/>
              </a:spcAft>
              <a:buNone/>
            </a:pPr>
            <a:r>
              <a:rPr lang="it-IT" sz="1900" dirty="0"/>
              <a:t>- Fase dell’esplosione della violenza. Spesso inaspettatamente, attivata da un’inezia, si scatena la violenza fisica, che destabilizza, confonde e terrorizza la donna.</a:t>
            </a:r>
          </a:p>
          <a:p>
            <a:pPr marL="0" lvl="0" indent="0" algn="l" rtl="0">
              <a:spcBef>
                <a:spcPts val="0"/>
              </a:spcBef>
              <a:spcAft>
                <a:spcPts val="0"/>
              </a:spcAft>
              <a:buNone/>
            </a:pPr>
            <a:r>
              <a:rPr lang="it-IT" sz="1900" dirty="0"/>
              <a:t>- Fase della “falsa riappacificazione”. È sempre il partner maschile, a decidere quando inizia e quando finisce questa fase. Nei primi episodi è caratterizzata da pentimenti e richieste di perdono, con promesse di cambiamento e rinnovate dichiarazioni d’amore. Man mano che passa il tempo questa fase è sempre più breve, la donna diventa sempre più dipendente e l’uomo ha sempre più potere. </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1046546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Caratteristiche endogene e ciclo della violenza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La fase della falsa riappacificazione costituisce il rinforzo positivo che spinge la donna a restare all’interno della relazione violenta e in qualche modo soddisfa (soprattutto all’inizio) un suo bisogno di riabilitazione.</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3328273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endParaRPr sz="2488"/>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La violenza all’interno della relazione di coppia può essere compresa, considerando due principi fondamentali dell’attaccamento. </a:t>
            </a:r>
          </a:p>
          <a:p>
            <a:pPr marL="0" lvl="0" indent="0" algn="l" rtl="0">
              <a:spcBef>
                <a:spcPts val="0"/>
              </a:spcBef>
              <a:spcAft>
                <a:spcPts val="0"/>
              </a:spcAft>
              <a:buNone/>
            </a:pPr>
            <a:r>
              <a:rPr lang="it-IT" sz="1900" dirty="0"/>
              <a:t>In primo luogo, il fatto che l’attaccamento soddisfi un bisogno fondamentale per la sopravvivenza: da questo punto di vista, quindi, la tenacia del legame di attaccamento è indipendente dalla qualità del rapporto. </a:t>
            </a:r>
          </a:p>
          <a:p>
            <a:pPr marL="0" lvl="0" indent="0" algn="l" rtl="0">
              <a:spcBef>
                <a:spcPts val="0"/>
              </a:spcBef>
              <a:spcAft>
                <a:spcPts val="0"/>
              </a:spcAft>
              <a:buNone/>
            </a:pPr>
            <a:r>
              <a:rPr lang="it-IT" sz="1900" dirty="0"/>
              <a:t>In secondo luogo, è bene tenere in considerazione il fatto che le persone, i cui bisogni di attaccamento sono stati frustrati, possono agire violentemente per riconquistare la vicinanza del partner, di cui era stata percepita la perdita o l’allontanamento.</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1772095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Stili della violenza in età adulta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L’insieme di strategie attraverso cui un individuo regola i propri stati emotivi è strettamente correlato con il suo stile di attaccamento e con i suoi modelli operativi interni. </a:t>
            </a:r>
          </a:p>
          <a:p>
            <a:pPr marL="0" lvl="0" indent="0" algn="l" rtl="0">
              <a:spcBef>
                <a:spcPts val="0"/>
              </a:spcBef>
              <a:spcAft>
                <a:spcPts val="0"/>
              </a:spcAft>
              <a:buNone/>
            </a:pPr>
            <a:r>
              <a:rPr lang="it-IT" sz="1900" dirty="0"/>
              <a:t>Gli individui che presentano uno stile di attaccamento insicuro hanno delle rappresentazioni di sé come non amabile e dell’altro come non disponibile e insensibile.</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1811368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Stili di attaccamento in età adulta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L’amore può essere definito come “uno stato dinamico che comprende i bisogni di entrambi i partner e le loro capacità di attaccamento, accudimento e sessualità” (</a:t>
            </a:r>
            <a:r>
              <a:rPr lang="it-IT" sz="1900" dirty="0" err="1"/>
              <a:t>Mikulincer</a:t>
            </a:r>
            <a:r>
              <a:rPr lang="it-IT" sz="1900" dirty="0"/>
              <a:t>, 2006). </a:t>
            </a:r>
          </a:p>
          <a:p>
            <a:pPr marL="0" lvl="0" indent="0" algn="l" rtl="0">
              <a:spcBef>
                <a:spcPts val="0"/>
              </a:spcBef>
              <a:spcAft>
                <a:spcPts val="0"/>
              </a:spcAft>
              <a:buNone/>
            </a:pPr>
            <a:r>
              <a:rPr lang="it-IT" sz="1900" dirty="0"/>
              <a:t>In questa prospettiva, gli studi evidenziano l’importanza dell’attaccamento stesso come sistema motivazionale connesso al bisogno che gli esseri umani hanno di garantirsi la vicinanza e la disponibilità affettiva di una persona significativa (Hughes, 2007; Cassidy &amp; </a:t>
            </a:r>
            <a:r>
              <a:rPr lang="it-IT" sz="1900" dirty="0" err="1"/>
              <a:t>Shaver</a:t>
            </a:r>
            <a:r>
              <a:rPr lang="it-IT" sz="1900" dirty="0"/>
              <a:t>, 2008).</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2519996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endParaRPr sz="2488"/>
          </a:p>
        </p:txBody>
      </p:sp>
      <p:sp>
        <p:nvSpPr>
          <p:cNvPr id="61" name="Google Shape;61;p14"/>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rtl="0">
              <a:spcBef>
                <a:spcPts val="0"/>
              </a:spcBef>
              <a:spcAft>
                <a:spcPts val="0"/>
              </a:spcAft>
              <a:buNone/>
            </a:pPr>
            <a:r>
              <a:rPr lang="it-IT" sz="2400" dirty="0"/>
              <a:t>La violenza di genere rappresenta la prima causa di morte delle donne nella fascia di età tra i 16 e i 50 anni ed è ad oggi un’emergenza che va considerata un </a:t>
            </a:r>
          </a:p>
          <a:p>
            <a:pPr marL="0" lvl="0" indent="0" rtl="0">
              <a:spcBef>
                <a:spcPts val="0"/>
              </a:spcBef>
              <a:spcAft>
                <a:spcPts val="0"/>
              </a:spcAft>
              <a:buNone/>
            </a:pPr>
            <a:r>
              <a:rPr lang="it-IT" sz="2400" dirty="0"/>
              <a:t>FENOMENO MULTIDIMENSIONALE</a:t>
            </a:r>
          </a:p>
          <a:p>
            <a:pPr marL="0" lvl="0" indent="0" algn="l" rtl="0">
              <a:spcBef>
                <a:spcPts val="0"/>
              </a:spcBef>
              <a:spcAft>
                <a:spcPts val="0"/>
              </a:spcAft>
              <a:buNone/>
            </a:pPr>
            <a:endParaRPr sz="19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Stili di attaccamento in età adulta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Le persone stabiliscono dei legami preferenziali, chiamati “legami di attaccamento”, a cui sono affidate quattro funzioni fondamentali: </a:t>
            </a:r>
          </a:p>
          <a:p>
            <a:pPr marL="0" lvl="0" indent="0" algn="l" rtl="0">
              <a:spcBef>
                <a:spcPts val="0"/>
              </a:spcBef>
              <a:spcAft>
                <a:spcPts val="0"/>
              </a:spcAft>
              <a:buNone/>
            </a:pPr>
            <a:endParaRPr lang="it-IT" sz="1900" dirty="0"/>
          </a:p>
          <a:p>
            <a:pPr marL="0" lvl="0" indent="0" algn="l" rtl="0">
              <a:spcBef>
                <a:spcPts val="0"/>
              </a:spcBef>
              <a:spcAft>
                <a:spcPts val="0"/>
              </a:spcAft>
              <a:buNone/>
            </a:pPr>
            <a:r>
              <a:rPr lang="it-IT" sz="1900" dirty="0"/>
              <a:t>- la ricerca e il mantenimento della vicinanza, </a:t>
            </a:r>
          </a:p>
          <a:p>
            <a:pPr marL="0" lvl="0" indent="0" algn="l" rtl="0">
              <a:spcBef>
                <a:spcPts val="0"/>
              </a:spcBef>
              <a:spcAft>
                <a:spcPts val="0"/>
              </a:spcAft>
              <a:buNone/>
            </a:pPr>
            <a:r>
              <a:rPr lang="it-IT" sz="1900" dirty="0"/>
              <a:t>- la funzione di rifugio sicuro, </a:t>
            </a:r>
          </a:p>
          <a:p>
            <a:pPr marL="0" lvl="0" indent="0" algn="l" rtl="0">
              <a:spcBef>
                <a:spcPts val="0"/>
              </a:spcBef>
              <a:spcAft>
                <a:spcPts val="0"/>
              </a:spcAft>
              <a:buNone/>
            </a:pPr>
            <a:r>
              <a:rPr lang="it-IT" sz="1900" dirty="0"/>
              <a:t>- la protesta per la separazione </a:t>
            </a:r>
          </a:p>
          <a:p>
            <a:pPr marL="0" lvl="0" indent="0" algn="l" rtl="0">
              <a:spcBef>
                <a:spcPts val="0"/>
              </a:spcBef>
              <a:spcAft>
                <a:spcPts val="0"/>
              </a:spcAft>
              <a:buNone/>
            </a:pPr>
            <a:r>
              <a:rPr lang="it-IT" sz="1900" dirty="0"/>
              <a:t>- il ruolo di base sicura. </a:t>
            </a:r>
          </a:p>
        </p:txBody>
      </p:sp>
    </p:spTree>
    <p:extLst>
      <p:ext uri="{BB962C8B-B14F-4D97-AF65-F5344CB8AC3E}">
        <p14:creationId xmlns:p14="http://schemas.microsoft.com/office/powerpoint/2010/main" val="1744567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Stili di attaccamento in età adulta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I modelli operativi interni possono essere intesi come una base di conoscenza, grazie alla quale è possibile modellare le esperienze successive (</a:t>
            </a:r>
            <a:r>
              <a:rPr lang="it-IT" sz="1900" dirty="0" err="1"/>
              <a:t>Bowlby</a:t>
            </a:r>
            <a:r>
              <a:rPr lang="it-IT" sz="1900" dirty="0"/>
              <a:t>, 1973): esperienze che, dettate dalla vita quotidiana, costituiscono insieme ai modelli sopra descritti la base per la formazione dei legami affettivi anche nell’età adulta. </a:t>
            </a:r>
          </a:p>
          <a:p>
            <a:pPr marL="0" lvl="0" indent="0" algn="l" rtl="0">
              <a:spcBef>
                <a:spcPts val="0"/>
              </a:spcBef>
              <a:spcAft>
                <a:spcPts val="0"/>
              </a:spcAft>
              <a:buNone/>
            </a:pPr>
            <a:r>
              <a:rPr lang="it-IT" sz="1900" dirty="0"/>
              <a:t>E’ possibile ipotizzare che i modelli operativi interni influenzino la regolazione emotiva almeno in due differenti modi: intervengono nella percezione e nell’interpretazione dell’emozione; possono influenzare la coerenza della comunicazione emotiva.</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1529097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Stili di attaccamento in età adulta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Ciascuno dei due partner partecipa all’autoregolazione dell’altro, ne conferma e ne definisce il </a:t>
            </a:r>
            <a:r>
              <a:rPr lang="it-IT" sz="1900" dirty="0" err="1"/>
              <a:t>Sè</a:t>
            </a:r>
            <a:r>
              <a:rPr lang="it-IT" sz="1900" dirty="0"/>
              <a:t>, contribuendo alla stabilizzazione di un senso di coesione interna. </a:t>
            </a:r>
          </a:p>
          <a:p>
            <a:pPr marL="0" lvl="0" indent="0" algn="l" rtl="0">
              <a:spcBef>
                <a:spcPts val="0"/>
              </a:spcBef>
              <a:spcAft>
                <a:spcPts val="0"/>
              </a:spcAft>
              <a:buNone/>
            </a:pPr>
            <a:endParaRPr lang="it-IT" sz="1900" dirty="0"/>
          </a:p>
          <a:p>
            <a:pPr marL="0" lvl="0" indent="0" algn="l" rtl="0">
              <a:spcBef>
                <a:spcPts val="0"/>
              </a:spcBef>
              <a:spcAft>
                <a:spcPts val="0"/>
              </a:spcAft>
              <a:buNone/>
            </a:pPr>
            <a:r>
              <a:rPr lang="it-IT" sz="1900" dirty="0"/>
              <a:t>Processo bidirezionale</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2119929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Stili di attaccamento in età adulta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È necessario sviluppare un’adeguata capacità di regolazione delle emozioni per ottenere un certo equilibrio interno tra senso di distanza e vicinanza psicologica in rapporto agli altri e per sviluppare quindi rapporti “sani” (Zavattini, 2008). </a:t>
            </a:r>
          </a:p>
          <a:p>
            <a:pPr marL="0" lvl="0" indent="0" algn="l" rtl="0">
              <a:spcBef>
                <a:spcPts val="0"/>
              </a:spcBef>
              <a:spcAft>
                <a:spcPts val="0"/>
              </a:spcAft>
              <a:buNone/>
            </a:pPr>
            <a:endParaRPr lang="it-IT" sz="1900" dirty="0"/>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1544005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Stili di attaccamento in età adulta</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Il sistema adulto-adulto, diversamente da quello bambino-</a:t>
            </a:r>
            <a:r>
              <a:rPr lang="it-IT" sz="1900" dirty="0" err="1"/>
              <a:t>caregiver</a:t>
            </a:r>
            <a:r>
              <a:rPr lang="it-IT" sz="1900" dirty="0"/>
              <a:t>, deve tener conto di strategie di autoregolazione già strutturate, sulla base delle rispettive esperienze pregresse, in entrambi i membri della diade. In quest’ottica le relazioni sentimentali tra adulti vengono intese come dei nuovi e specifici legami d’attaccamento (Castellano, Velotti &amp; Zavattini, 2010). </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198730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endParaRPr sz="2488"/>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Le coppie violente presentano alcune caratteristiche ricorrenti, quali la difficoltà di regolazione e carenze nella capacità di </a:t>
            </a:r>
            <a:r>
              <a:rPr lang="it-IT" sz="1900" dirty="0" err="1"/>
              <a:t>mentalizzazione</a:t>
            </a:r>
            <a:r>
              <a:rPr lang="it-IT" sz="1900" dirty="0"/>
              <a:t> </a:t>
            </a:r>
          </a:p>
          <a:p>
            <a:pPr marL="0" lvl="0" indent="0" algn="l" rtl="0">
              <a:spcBef>
                <a:spcPts val="0"/>
              </a:spcBef>
              <a:spcAft>
                <a:spcPts val="0"/>
              </a:spcAft>
              <a:buNone/>
            </a:pPr>
            <a:r>
              <a:rPr lang="it-IT" sz="1900" dirty="0"/>
              <a:t>e sintonizzazione</a:t>
            </a:r>
          </a:p>
          <a:p>
            <a:pPr marL="0" lvl="0" indent="0" algn="l" rtl="0">
              <a:spcBef>
                <a:spcPts val="0"/>
              </a:spcBef>
              <a:spcAft>
                <a:spcPts val="0"/>
              </a:spcAft>
              <a:buNone/>
            </a:pPr>
            <a:endParaRPr lang="it-IT" sz="1900" dirty="0"/>
          </a:p>
          <a:p>
            <a:pPr marL="0" lvl="0" indent="0" algn="l" rtl="0">
              <a:spcBef>
                <a:spcPts val="0"/>
              </a:spcBef>
              <a:spcAft>
                <a:spcPts val="0"/>
              </a:spcAft>
              <a:buNone/>
            </a:pPr>
            <a:r>
              <a:rPr lang="it-IT" sz="1900" dirty="0"/>
              <a:t>La violenza può pertanto essere l’esito di emozioni </a:t>
            </a:r>
            <a:r>
              <a:rPr lang="it-IT" sz="1900" dirty="0" err="1"/>
              <a:t>disregolate</a:t>
            </a:r>
            <a:r>
              <a:rPr lang="it-IT" sz="1900" dirty="0"/>
              <a:t>, in un sistema di coppia rigidamente organizzato.</a:t>
            </a:r>
          </a:p>
          <a:p>
            <a:pPr marL="0" lvl="0" indent="0" algn="l" rtl="0">
              <a:spcBef>
                <a:spcPts val="0"/>
              </a:spcBef>
              <a:spcAft>
                <a:spcPts val="0"/>
              </a:spcAft>
              <a:buNone/>
            </a:pPr>
            <a:endParaRPr lang="it-IT" sz="1900" dirty="0"/>
          </a:p>
          <a:p>
            <a:pPr marL="0" lvl="0" indent="0" algn="l" rtl="0">
              <a:spcBef>
                <a:spcPts val="0"/>
              </a:spcBef>
              <a:spcAft>
                <a:spcPts val="0"/>
              </a:spcAft>
              <a:buNone/>
            </a:pPr>
            <a:r>
              <a:rPr lang="it-IT" sz="1900" dirty="0"/>
              <a:t>I comportamenti violenti sono costellati di emozioni intense, spesso sperimentate contemporaneamente; in questi momenti, infatti, paura, rabbia, dolore, amore, odio, vergogna emergono e sono tutte emozioni difficili da controllare, da comprendere, da regolare.</a:t>
            </a:r>
          </a:p>
          <a:p>
            <a:pPr marL="0" lvl="0" indent="0" algn="l" rtl="0">
              <a:spcBef>
                <a:spcPts val="0"/>
              </a:spcBef>
              <a:spcAft>
                <a:spcPts val="0"/>
              </a:spcAft>
              <a:buNone/>
            </a:pPr>
            <a:endParaRPr lang="it-IT" sz="1900" dirty="0"/>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4147653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r>
              <a:rPr lang="it-IT" sz="2488" dirty="0"/>
              <a:t>Conclusioni</a:t>
            </a:r>
            <a:endParaRPr sz="2488" dirty="0"/>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it-IT" sz="1900" dirty="0"/>
              <a:t>La teoria dell’attaccamento è centrale nella comprensione delle dinamiche che connotano la relazione di coppia.</a:t>
            </a:r>
          </a:p>
          <a:p>
            <a:pPr marL="0" lvl="0" indent="0" algn="l" rtl="0">
              <a:spcBef>
                <a:spcPts val="0"/>
              </a:spcBef>
              <a:spcAft>
                <a:spcPts val="0"/>
              </a:spcAft>
              <a:buNone/>
            </a:pPr>
            <a:r>
              <a:rPr lang="it-IT" sz="1900" dirty="0"/>
              <a:t>Nelle coppie a rischio di violenza non entrano in gioco solo gli stili di attaccamento dei due partner, ma anche la relazione diadica che si instaura tra di essi (</a:t>
            </a:r>
            <a:r>
              <a:rPr lang="it-IT" sz="1900" dirty="0" err="1"/>
              <a:t>Brosi</a:t>
            </a:r>
            <a:r>
              <a:rPr lang="it-IT" sz="1900" dirty="0"/>
              <a:t>, </a:t>
            </a:r>
            <a:r>
              <a:rPr lang="it-IT" sz="1900" dirty="0" err="1"/>
              <a:t>Busby</a:t>
            </a:r>
            <a:r>
              <a:rPr lang="it-IT" sz="1900" dirty="0"/>
              <a:t>, Gardner, </a:t>
            </a:r>
            <a:r>
              <a:rPr lang="it-IT" sz="1900" dirty="0" err="1"/>
              <a:t>Topham</a:t>
            </a:r>
            <a:r>
              <a:rPr lang="it-IT" sz="1900" dirty="0"/>
              <a:t> &amp; Wilson, 2013).</a:t>
            </a:r>
          </a:p>
          <a:p>
            <a:pPr marL="0" lvl="0" indent="0" algn="l" rtl="0">
              <a:spcBef>
                <a:spcPts val="0"/>
              </a:spcBef>
              <a:spcAft>
                <a:spcPts val="0"/>
              </a:spcAft>
              <a:buNone/>
            </a:pPr>
            <a:r>
              <a:rPr lang="it-IT" sz="1900" dirty="0"/>
              <a:t>La possibilità di individuare il rischio di violenza nelle relazioni di coppia, è oggi nevralgica, perché tale violenza rappresenta una vera e propria emergenza sociale.</a:t>
            </a:r>
          </a:p>
          <a:p>
            <a:pPr marL="0" lvl="0" indent="0" algn="l" rtl="0">
              <a:spcBef>
                <a:spcPts val="0"/>
              </a:spcBef>
              <a:spcAft>
                <a:spcPts val="0"/>
              </a:spcAft>
              <a:buNone/>
            </a:pPr>
            <a:r>
              <a:rPr lang="it-IT" sz="1900" dirty="0"/>
              <a:t>Il lavoro terapeutico con la coppia violenta è particolarmente delicato: </a:t>
            </a:r>
            <a:r>
              <a:rPr lang="it-IT" sz="1900" dirty="0" err="1"/>
              <a:t>affinchè</a:t>
            </a:r>
            <a:r>
              <a:rPr lang="it-IT" sz="1900" dirty="0"/>
              <a:t> il processo di cambiamento possa avviarsi, il terapeuta deve aiutare i pazienti a sviluppare una comprensione psicologica del ciclo continuo abuso-vittimizzazione-riconciliazione.</a:t>
            </a:r>
          </a:p>
          <a:p>
            <a:pPr marL="0" lvl="0" indent="0" algn="l" rtl="0">
              <a:spcBef>
                <a:spcPts val="0"/>
              </a:spcBef>
              <a:spcAft>
                <a:spcPts val="0"/>
              </a:spcAft>
              <a:buNone/>
            </a:pPr>
            <a:r>
              <a:rPr lang="it-IT" sz="1900" dirty="0"/>
              <a:t>Purtroppo le evidenze italiane parlano di una quota significativa di violenza familiare che resta sommersa, che non viene cioè denunciata alle autorità e non conduce a una richiesta di aiuto. </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3911841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endParaRPr sz="2488"/>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“Le radici della distruttività vanno cercate nel fallimento della funzione difensiva dell’aggressività e nella fragilità del Sé, che deriva dalla perdita della capacità riflessiva e che può dar luogo a comportamenti violenti verso quelle parti, interne o esterne a sé, vissute come minacciose. La perdita della funzione riflessiva può danneggiare la capacità di considerare l’altro come persona in grado di provare effettivo dolore o sofferenza psichica e/o fisica. In questa condizione, il controllo degli impulsi aggressivi, che deriva in buona parte dallo sviluppo di capacità empatiche e di identificazione, viene annullato.” Ammaniti e Lingiardi (2001, </a:t>
            </a:r>
            <a:r>
              <a:rPr lang="it-IT" sz="1900" dirty="0" err="1"/>
              <a:t>pag</a:t>
            </a:r>
            <a:r>
              <a:rPr lang="it-IT" sz="1900"/>
              <a:t> XV)</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118642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ct val="39776"/>
              <a:buNone/>
            </a:pPr>
            <a:r>
              <a:rPr lang="it-IT" sz="2800" dirty="0"/>
              <a:t>                                 Premessa</a:t>
            </a:r>
            <a:endParaRPr sz="2800" dirty="0"/>
          </a:p>
        </p:txBody>
      </p:sp>
      <p:sp>
        <p:nvSpPr>
          <p:cNvPr id="67" name="Google Shape;67;p15"/>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2400" dirty="0"/>
              <a:t>E’ la tipologia di legame affettivo che si declina all’interno della relazione di coppia il motore che configura la relazione come disfunzionale e violenta </a:t>
            </a:r>
          </a:p>
          <a:p>
            <a:pPr marL="0" lvl="0" indent="0" algn="l" rtl="0">
              <a:spcBef>
                <a:spcPts val="0"/>
              </a:spcBef>
              <a:spcAft>
                <a:spcPts val="0"/>
              </a:spcAft>
              <a:buNone/>
            </a:pPr>
            <a:r>
              <a:rPr lang="it-IT" sz="2400" dirty="0"/>
              <a:t>Stili di attaccamento e capacità metacognitive</a:t>
            </a:r>
          </a:p>
          <a:p>
            <a:pPr marL="0" lvl="0" indent="0" algn="l" rtl="0">
              <a:spcBef>
                <a:spcPts val="0"/>
              </a:spcBef>
              <a:spcAft>
                <a:spcPts val="0"/>
              </a:spcAft>
              <a:buNone/>
            </a:pPr>
            <a:endParaRPr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endParaRPr sz="2488"/>
          </a:p>
        </p:txBody>
      </p:sp>
      <p:sp>
        <p:nvSpPr>
          <p:cNvPr id="73" name="Google Shape;73;p16"/>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Il fenomeno della violenza di genere all’interno del legame di coppia è stato analizzato da diversi punti di vista e ad oggi è possibile osservare con maggiore accuratezza come questa dimensione sia trasversale rispetto ai livelli di istruzione e di coinvolgimento sociale</a:t>
            </a:r>
          </a:p>
          <a:p>
            <a:pPr marL="0" lvl="0" indent="0" algn="l" rtl="0">
              <a:spcBef>
                <a:spcPts val="0"/>
              </a:spcBef>
              <a:spcAft>
                <a:spcPts val="0"/>
              </a:spcAft>
              <a:buNone/>
            </a:pPr>
            <a:endParaRPr sz="1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endParaRPr sz="2488"/>
          </a:p>
        </p:txBody>
      </p:sp>
      <p:sp>
        <p:nvSpPr>
          <p:cNvPr id="79" name="Google Shape;79;p17"/>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Gli indicatori dello sviluppo di una dinamica di violenza psicologia spesso preludio della violenza fisica:</a:t>
            </a:r>
          </a:p>
          <a:p>
            <a:pPr marL="0" lvl="0" indent="0" algn="l" rtl="0">
              <a:spcBef>
                <a:spcPts val="0"/>
              </a:spcBef>
              <a:spcAft>
                <a:spcPts val="0"/>
              </a:spcAft>
              <a:buNone/>
            </a:pPr>
            <a:endParaRPr lang="it-IT" sz="1900" dirty="0"/>
          </a:p>
          <a:p>
            <a:pPr marL="0" lvl="0" indent="0" algn="l" rtl="0">
              <a:spcBef>
                <a:spcPts val="0"/>
              </a:spcBef>
              <a:spcAft>
                <a:spcPts val="0"/>
              </a:spcAft>
              <a:buNone/>
            </a:pPr>
            <a:r>
              <a:rPr lang="it-IT" sz="1900" dirty="0"/>
              <a:t>- l’isolamento del partner da altri legami significativi e/o supportivi, </a:t>
            </a:r>
          </a:p>
          <a:p>
            <a:pPr marL="0" lvl="0" indent="0" algn="l" rtl="0">
              <a:spcBef>
                <a:spcPts val="0"/>
              </a:spcBef>
              <a:spcAft>
                <a:spcPts val="0"/>
              </a:spcAft>
              <a:buNone/>
            </a:pPr>
            <a:r>
              <a:rPr lang="it-IT" sz="1900" dirty="0"/>
              <a:t>- la costante svalutazione, </a:t>
            </a:r>
          </a:p>
          <a:p>
            <a:pPr marL="0" lvl="0" indent="0" algn="l" rtl="0">
              <a:spcBef>
                <a:spcPts val="0"/>
              </a:spcBef>
              <a:spcAft>
                <a:spcPts val="0"/>
              </a:spcAft>
              <a:buNone/>
            </a:pPr>
            <a:r>
              <a:rPr lang="it-IT" sz="1900" dirty="0"/>
              <a:t>- la derisione, </a:t>
            </a:r>
          </a:p>
          <a:p>
            <a:pPr marL="0" lvl="0" indent="0" algn="l" rtl="0">
              <a:spcBef>
                <a:spcPts val="0"/>
              </a:spcBef>
              <a:spcAft>
                <a:spcPts val="0"/>
              </a:spcAft>
              <a:buNone/>
            </a:pPr>
            <a:r>
              <a:rPr lang="it-IT" sz="1900" dirty="0"/>
              <a:t>- la gelosia, </a:t>
            </a:r>
          </a:p>
          <a:p>
            <a:pPr marL="0" lvl="0" indent="0" algn="l" rtl="0">
              <a:spcBef>
                <a:spcPts val="0"/>
              </a:spcBef>
              <a:spcAft>
                <a:spcPts val="0"/>
              </a:spcAft>
              <a:buNone/>
            </a:pPr>
            <a:r>
              <a:rPr lang="it-IT" sz="1900" dirty="0"/>
              <a:t>- continui tentativi di controllo, </a:t>
            </a:r>
          </a:p>
          <a:p>
            <a:pPr marL="0" lvl="0" indent="0" algn="l" rtl="0">
              <a:spcBef>
                <a:spcPts val="0"/>
              </a:spcBef>
              <a:spcAft>
                <a:spcPts val="0"/>
              </a:spcAft>
              <a:buNone/>
            </a:pPr>
            <a:r>
              <a:rPr lang="it-IT" sz="1900" dirty="0"/>
              <a:t>- minacce ripetute di abbandono.</a:t>
            </a:r>
          </a:p>
          <a:p>
            <a:pPr marL="0" lvl="0" indent="0" algn="l" rtl="0">
              <a:spcBef>
                <a:spcPts val="0"/>
              </a:spcBef>
              <a:spcAft>
                <a:spcPts val="0"/>
              </a:spcAft>
              <a:buNone/>
            </a:pPr>
            <a:endParaRPr sz="1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endParaRPr sz="2488"/>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a:t>La partner maltrattata sperimenterà un crescente senso di inadeguatezza e di disorientamento che non le permetterà purtroppo di fronteggiare in maniera congrua i maltrattamenti e quindi di sottrarsi alla minaccia di violenza perpetuata costantemente dal partner.</a:t>
            </a:r>
          </a:p>
          <a:p>
            <a:pPr marL="0" lvl="0" indent="0" algn="l" rtl="0">
              <a:spcBef>
                <a:spcPts val="0"/>
              </a:spcBef>
              <a:spcAft>
                <a:spcPts val="0"/>
              </a:spcAft>
              <a:buNone/>
            </a:pPr>
            <a:endParaRPr lang="it-IT" sz="1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endParaRPr sz="2488"/>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“Spirali della violenza” ( Walker  1983), possono inoltre essere innescati da diversi e molteplici fattori scatenanti come il cambiamento dei ruoli della coppia, l’evoluzione in un nucleo familiare, la separazione etc. </a:t>
            </a:r>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239203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endParaRPr sz="2488"/>
          </a:p>
        </p:txBody>
      </p:sp>
      <p:sp>
        <p:nvSpPr>
          <p:cNvPr id="85" name="Google Shape;85;p18"/>
          <p:cNvSpPr txBox="1">
            <a:spLocks noGrp="1"/>
          </p:cNvSpPr>
          <p:nvPr>
            <p:ph type="subTitle" idx="1"/>
          </p:nvPr>
        </p:nvSpPr>
        <p:spPr>
          <a:xfrm>
            <a:off x="311700" y="1288450"/>
            <a:ext cx="8520600" cy="3587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La teoria dell’attaccamento (</a:t>
            </a:r>
            <a:r>
              <a:rPr lang="it-IT" sz="1900" dirty="0" err="1"/>
              <a:t>Bowlby</a:t>
            </a:r>
            <a:r>
              <a:rPr lang="it-IT" sz="1900" dirty="0"/>
              <a:t>) e gli approfondimenti sulle funzioni  metacognitive contribuiscono a chiarire come questa spirale diventi nel tempo stabile e come emozioni disfunzionali e non regolate, come la rabbia e la paura,  costituiscano i denominatori comuni nei legami di coppia violenti a prescindere dalla storia di vita e dalle caratteristiche dei partner.</a:t>
            </a:r>
            <a:br>
              <a:rPr lang="it-IT" sz="1900" dirty="0"/>
            </a:br>
            <a:endParaRPr lang="it-IT" sz="1900" dirty="0"/>
          </a:p>
          <a:p>
            <a:pPr marL="0" lvl="0" indent="0" algn="l" rtl="0">
              <a:spcBef>
                <a:spcPts val="0"/>
              </a:spcBef>
              <a:spcAft>
                <a:spcPts val="0"/>
              </a:spcAft>
              <a:buNone/>
            </a:pPr>
            <a:endParaRPr lang="it-IT" sz="1900" dirty="0"/>
          </a:p>
        </p:txBody>
      </p:sp>
    </p:spTree>
    <p:extLst>
      <p:ext uri="{BB962C8B-B14F-4D97-AF65-F5344CB8AC3E}">
        <p14:creationId xmlns:p14="http://schemas.microsoft.com/office/powerpoint/2010/main" val="3035908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793675"/>
            <a:ext cx="8520600" cy="391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SzPct val="39776"/>
              <a:buNone/>
            </a:pPr>
            <a:br>
              <a:rPr lang="it-IT" sz="2488" dirty="0"/>
            </a:br>
            <a:br>
              <a:rPr lang="it-IT" sz="2488" dirty="0"/>
            </a:br>
            <a:br>
              <a:rPr lang="it-IT" sz="2488" dirty="0"/>
            </a:br>
            <a:endParaRPr sz="2488" dirty="0"/>
          </a:p>
        </p:txBody>
      </p:sp>
      <p:sp>
        <p:nvSpPr>
          <p:cNvPr id="85" name="Google Shape;85;p18"/>
          <p:cNvSpPr txBox="1">
            <a:spLocks noGrp="1"/>
          </p:cNvSpPr>
          <p:nvPr>
            <p:ph type="subTitle" idx="1"/>
          </p:nvPr>
        </p:nvSpPr>
        <p:spPr>
          <a:xfrm>
            <a:off x="311700" y="2023782"/>
            <a:ext cx="8520600" cy="2851768"/>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IT" sz="1900" dirty="0"/>
              <a:t>La relazione di abuso è spesso di natura bidirezionale: entrambi i membri di una coppia possono essere infatti perpetratori e/o vittime di violenza. </a:t>
            </a:r>
          </a:p>
          <a:p>
            <a:pPr marL="0" lvl="0" indent="0" algn="l" rtl="0">
              <a:spcBef>
                <a:spcPts val="0"/>
              </a:spcBef>
              <a:spcAft>
                <a:spcPts val="0"/>
              </a:spcAft>
              <a:buNone/>
            </a:pPr>
            <a:endParaRPr lang="it-IT" sz="1900" dirty="0"/>
          </a:p>
        </p:txBody>
      </p:sp>
      <p:sp>
        <p:nvSpPr>
          <p:cNvPr id="5" name="CasellaDiTesto 4">
            <a:extLst>
              <a:ext uri="{FF2B5EF4-FFF2-40B4-BE49-F238E27FC236}">
                <a16:creationId xmlns:a16="http://schemas.microsoft.com/office/drawing/2014/main" id="{F1791E26-AD22-44A0-A63E-DD9B4E7B7184}"/>
              </a:ext>
            </a:extLst>
          </p:cNvPr>
          <p:cNvSpPr txBox="1"/>
          <p:nvPr/>
        </p:nvSpPr>
        <p:spPr>
          <a:xfrm>
            <a:off x="311700" y="934571"/>
            <a:ext cx="7803600" cy="830997"/>
          </a:xfrm>
          <a:prstGeom prst="rect">
            <a:avLst/>
          </a:prstGeom>
          <a:noFill/>
        </p:spPr>
        <p:txBody>
          <a:bodyPr wrap="square">
            <a:spAutoFit/>
          </a:bodyPr>
          <a:lstStyle/>
          <a:p>
            <a:r>
              <a:rPr lang="it-IT" sz="2400" dirty="0"/>
              <a:t>Caratteristiche endogene e ciclo della violenza</a:t>
            </a:r>
            <a:br>
              <a:rPr lang="it-IT" sz="2400" dirty="0"/>
            </a:br>
            <a:endParaRPr lang="it-IT" sz="2400" dirty="0"/>
          </a:p>
        </p:txBody>
      </p:sp>
    </p:spTree>
    <p:extLst>
      <p:ext uri="{BB962C8B-B14F-4D97-AF65-F5344CB8AC3E}">
        <p14:creationId xmlns:p14="http://schemas.microsoft.com/office/powerpoint/2010/main" val="8967450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1676</Words>
  <Application>Microsoft Office PowerPoint</Application>
  <PresentationFormat>Presentazione su schermo (16:9)</PresentationFormat>
  <Paragraphs>79</Paragraphs>
  <Slides>27</Slides>
  <Notes>27</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27</vt:i4>
      </vt:variant>
    </vt:vector>
  </HeadingPairs>
  <TitlesOfParts>
    <vt:vector size="29" baseType="lpstr">
      <vt:lpstr>Arial</vt:lpstr>
      <vt:lpstr>Simple Light</vt:lpstr>
      <vt:lpstr>Le relazioni violente:  La Teoria dell’Attaccamento e l’insicurezza del legame come fattori di rischio per lo sviluppo di comportamenti aggressivi </vt:lpstr>
      <vt:lpstr>Presentazione standard di PowerPoint</vt:lpstr>
      <vt:lpstr>                                 Premessa</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   Caratteristiche endogene e ciclo della violenza </vt:lpstr>
      <vt:lpstr>Caratteristiche endogene e ciclo della violenza</vt:lpstr>
      <vt:lpstr>Caratteristiche endogene e ciclo della violenza</vt:lpstr>
      <vt:lpstr>Caratteristiche endogene e ciclo della violenza</vt:lpstr>
      <vt:lpstr>Caratteristiche endogene e ciclo della violenza</vt:lpstr>
      <vt:lpstr>Caratteristiche endogene e ciclo della violenza</vt:lpstr>
      <vt:lpstr>Caratteristiche endogene e ciclo della violenza</vt:lpstr>
      <vt:lpstr>Presentazione standard di PowerPoint</vt:lpstr>
      <vt:lpstr>Stili della violenza in età adulta</vt:lpstr>
      <vt:lpstr>Stili di attaccamento in età adulta</vt:lpstr>
      <vt:lpstr>Stili di attaccamento in età adulta</vt:lpstr>
      <vt:lpstr>Stili di attaccamento in età adulta</vt:lpstr>
      <vt:lpstr>Stili di attaccamento in età adulta</vt:lpstr>
      <vt:lpstr>Stili di attaccamento in età adulta</vt:lpstr>
      <vt:lpstr>Stili di attaccamento in età adulta</vt:lpstr>
      <vt:lpstr>Presentazione standard di PowerPoint</vt:lpstr>
      <vt:lpstr>Conclusioni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relazioni violente:  La Teoria dell’Attaccamento e l’insicurezza del legame come fattori di rischio per lo sviluppo di comportamenti aggressivi </dc:title>
  <cp:lastModifiedBy>anna sicolo</cp:lastModifiedBy>
  <cp:revision>4</cp:revision>
  <dcterms:modified xsi:type="dcterms:W3CDTF">2021-02-01T15:53:38Z</dcterms:modified>
</cp:coreProperties>
</file>