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3" r:id="rId8"/>
    <p:sldId id="264" r:id="rId9"/>
    <p:sldId id="265" r:id="rId10"/>
    <p:sldId id="271" r:id="rId11"/>
    <p:sldId id="272" r:id="rId12"/>
    <p:sldId id="273" r:id="rId13"/>
    <p:sldId id="266" r:id="rId14"/>
    <p:sldId id="270"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85"/>
  </p:normalViewPr>
  <p:slideViewPr>
    <p:cSldViewPr snapToGrid="0">
      <p:cViewPr varScale="1">
        <p:scale>
          <a:sx n="102" d="100"/>
          <a:sy n="102" d="100"/>
        </p:scale>
        <p:origin x="176" y="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752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1576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57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774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76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b7abf912b5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b7abf912b5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7abf912b5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7abf912b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b7abf912b5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b7abf912b5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b7abf912b5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b7abf912b5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0788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615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7abf912b5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7abf912b5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966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lvl="0"/>
            <a:r>
              <a:rPr lang="it-IT" sz="4000" b="1" u="sng" dirty="0"/>
              <a:t>LE LEGGI CHE TUTELANO I MINORI DALLA VIOLENZA</a:t>
            </a:r>
            <a:endParaRPr lang="it-IT" sz="4000" dirty="0"/>
          </a:p>
        </p:txBody>
      </p:sp>
      <p:sp>
        <p:nvSpPr>
          <p:cNvPr id="55" name="Google Shape;55;p13"/>
          <p:cNvSpPr txBox="1">
            <a:spLocks noGrp="1"/>
          </p:cNvSpPr>
          <p:nvPr>
            <p:ph type="subTitle" idx="1"/>
          </p:nvPr>
        </p:nvSpPr>
        <p:spPr>
          <a:xfrm>
            <a:off x="311700" y="3178369"/>
            <a:ext cx="8520600" cy="1070901"/>
          </a:xfrm>
          <a:prstGeom prst="rect">
            <a:avLst/>
          </a:prstGeom>
        </p:spPr>
        <p:txBody>
          <a:bodyPr spcFirstLastPara="1" wrap="square" lIns="91425" tIns="91425" rIns="91425" bIns="91425" anchor="t" anchorCtr="0">
            <a:normAutofit fontScale="62500" lnSpcReduction="20000"/>
          </a:bodyPr>
          <a:lstStyle/>
          <a:p>
            <a:r>
              <a:rPr lang="it-IT" b="1" dirty="0"/>
              <a:t>A cura di</a:t>
            </a:r>
            <a:endParaRPr lang="it-IT" dirty="0"/>
          </a:p>
          <a:p>
            <a:r>
              <a:rPr lang="it-IT" b="1" dirty="0"/>
              <a:t>Avv. Paola Mari</a:t>
            </a:r>
            <a:endParaRPr lang="it-IT" dirty="0"/>
          </a:p>
          <a:p>
            <a:r>
              <a:rPr lang="it-IT" dirty="0"/>
              <a:t>Civilista, Cassazionista, Mediatore Familiare, </a:t>
            </a:r>
            <a:r>
              <a:rPr lang="it-IT" dirty="0" err="1"/>
              <a:t>Counsellor</a:t>
            </a:r>
            <a:endParaRPr lang="it-IT" dirty="0"/>
          </a:p>
          <a:p>
            <a:r>
              <a:rPr lang="it-IT" dirty="0"/>
              <a:t>Presidente </a:t>
            </a:r>
            <a:r>
              <a:rPr lang="it-IT" i="1" dirty="0"/>
              <a:t>Associazione Volontarie Telefono Rosa Mantova</a:t>
            </a:r>
            <a:endParaRPr lang="it-IT" dirty="0"/>
          </a:p>
          <a:p>
            <a:pPr marL="0" lvl="0" indent="0" algn="ctr"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704177"/>
          </a:xfrm>
          <a:prstGeom prst="rect">
            <a:avLst/>
          </a:prstGeom>
        </p:spPr>
        <p:txBody>
          <a:bodyPr spcFirstLastPara="1" wrap="square" lIns="91425" tIns="91425" rIns="91425" bIns="91425" anchor="b" anchorCtr="0">
            <a:noAutofit/>
          </a:bodyPr>
          <a:lstStyle/>
          <a:p>
            <a:r>
              <a:rPr lang="it-IT" sz="3200" b="1" dirty="0"/>
              <a:t>La legislazione nazionale</a:t>
            </a:r>
            <a:endParaRPr sz="3200" b="1" dirty="0"/>
          </a:p>
        </p:txBody>
      </p:sp>
      <p:sp>
        <p:nvSpPr>
          <p:cNvPr id="85" name="Google Shape;85;p18"/>
          <p:cNvSpPr txBox="1">
            <a:spLocks noGrp="1"/>
          </p:cNvSpPr>
          <p:nvPr>
            <p:ph type="subTitle" idx="1"/>
          </p:nvPr>
        </p:nvSpPr>
        <p:spPr>
          <a:xfrm>
            <a:off x="311700" y="1343458"/>
            <a:ext cx="8520600" cy="3587100"/>
          </a:xfrm>
          <a:prstGeom prst="rect">
            <a:avLst/>
          </a:prstGeom>
        </p:spPr>
        <p:txBody>
          <a:bodyPr spcFirstLastPara="1" wrap="square" lIns="91425" tIns="91425" rIns="91425" bIns="91425" anchor="t" anchorCtr="0">
            <a:normAutofit/>
          </a:bodyPr>
          <a:lstStyle/>
          <a:p>
            <a:pPr marL="0" indent="0" algn="just"/>
            <a:r>
              <a:rPr lang="it-IT" sz="1900" b="1" dirty="0"/>
              <a:t>LEGGE 4 APRILE 2001 N°154 E SUCCESSIVE MODIFICHE (II)</a:t>
            </a:r>
          </a:p>
          <a:p>
            <a:pPr marL="0" indent="0" algn="just"/>
            <a:endParaRPr lang="it-IT" sz="1800" dirty="0">
              <a:solidFill>
                <a:schemeClr val="bg2"/>
              </a:solidFill>
            </a:endParaRPr>
          </a:p>
          <a:p>
            <a:pPr marL="342900" algn="just">
              <a:buFont typeface="Arial" panose="020B0604020202020204" pitchFamily="34" charset="0"/>
              <a:buChar char="•"/>
            </a:pPr>
            <a:r>
              <a:rPr lang="it-IT" sz="1800" dirty="0"/>
              <a:t>L’ART.2 introduce una novità assoluta in sede civile, di contenuto assimilabile a quella prevista in sede penale, costituita dagli </a:t>
            </a:r>
            <a:r>
              <a:rPr lang="it-IT" sz="1800" b="1" dirty="0"/>
              <a:t>ORDINI DI PROTEZIONE CONTRO GLI ABUSI FAMILIARI</a:t>
            </a:r>
            <a:r>
              <a:rPr lang="it-IT" sz="1800" dirty="0"/>
              <a:t> di cui ai nuovi </a:t>
            </a:r>
            <a:r>
              <a:rPr lang="it-IT" sz="1800" b="1" dirty="0"/>
              <a:t>artt.342 BIS e TER CC</a:t>
            </a:r>
            <a:r>
              <a:rPr lang="it-IT" sz="1800" dirty="0"/>
              <a:t>. Il presupposto per l’adozione di tali misure, che possono essere proposte dalla parte personalmente ex art.736 BIS CPC è che la condotta del coniuge o di altro convivente sia “causa di grave pregiudizio all’integrità fisica o morale ovvero alla libertà dell’altro coniuge o convivente”.</a:t>
            </a:r>
            <a:endParaRPr sz="1800" dirty="0">
              <a:solidFill>
                <a:schemeClr val="bg2"/>
              </a:solidFill>
            </a:endParaRPr>
          </a:p>
        </p:txBody>
      </p:sp>
    </p:spTree>
    <p:extLst>
      <p:ext uri="{BB962C8B-B14F-4D97-AF65-F5344CB8AC3E}">
        <p14:creationId xmlns:p14="http://schemas.microsoft.com/office/powerpoint/2010/main" val="21821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704177"/>
          </a:xfrm>
          <a:prstGeom prst="rect">
            <a:avLst/>
          </a:prstGeom>
        </p:spPr>
        <p:txBody>
          <a:bodyPr spcFirstLastPara="1" wrap="square" lIns="91425" tIns="91425" rIns="91425" bIns="91425" anchor="b" anchorCtr="0">
            <a:noAutofit/>
          </a:bodyPr>
          <a:lstStyle/>
          <a:p>
            <a:r>
              <a:rPr lang="it-IT" sz="3200" b="1" dirty="0"/>
              <a:t>La legislazione nazionale</a:t>
            </a:r>
            <a:endParaRPr sz="3200" b="1" dirty="0"/>
          </a:p>
        </p:txBody>
      </p:sp>
      <p:sp>
        <p:nvSpPr>
          <p:cNvPr id="85" name="Google Shape;85;p18"/>
          <p:cNvSpPr txBox="1">
            <a:spLocks noGrp="1"/>
          </p:cNvSpPr>
          <p:nvPr>
            <p:ph type="subTitle" idx="1"/>
          </p:nvPr>
        </p:nvSpPr>
        <p:spPr>
          <a:xfrm>
            <a:off x="311700" y="1343458"/>
            <a:ext cx="8520600" cy="3587100"/>
          </a:xfrm>
          <a:prstGeom prst="rect">
            <a:avLst/>
          </a:prstGeom>
        </p:spPr>
        <p:txBody>
          <a:bodyPr spcFirstLastPara="1" wrap="square" lIns="91425" tIns="91425" rIns="91425" bIns="91425" anchor="t" anchorCtr="0">
            <a:normAutofit/>
          </a:bodyPr>
          <a:lstStyle/>
          <a:p>
            <a:pPr marL="0" indent="0" algn="just"/>
            <a:r>
              <a:rPr lang="it-IT" sz="2000" b="1" dirty="0"/>
              <a:t>LEGGE N°149/2001 E NUOVI ARTICOLI</a:t>
            </a:r>
          </a:p>
          <a:p>
            <a:pPr marL="0" indent="0" algn="just"/>
            <a:endParaRPr lang="it-IT" sz="2000" dirty="0">
              <a:solidFill>
                <a:schemeClr val="bg2"/>
              </a:solidFill>
            </a:endParaRPr>
          </a:p>
          <a:p>
            <a:pPr marL="0" indent="0" algn="just"/>
            <a:r>
              <a:rPr lang="it-IT" sz="1900" dirty="0"/>
              <a:t>Legge che ha previsto i cosiddetti “</a:t>
            </a:r>
            <a:r>
              <a:rPr lang="it-IT" sz="1900" b="1" dirty="0"/>
              <a:t>ORDINI DI ALLONTANAMENTO</a:t>
            </a:r>
            <a:r>
              <a:rPr lang="it-IT" sz="1900" dirty="0"/>
              <a:t>” a tutela dei figli minori che subiscono maltrattamenti ed abusi, in cui è ricompresa la Violenza Domestica e la Violenza Assistita, senza le ulteriori specificazioni precettive o accessorie di cui alle misure ex  </a:t>
            </a:r>
            <a:r>
              <a:rPr lang="it-IT" sz="1900" dirty="0" err="1"/>
              <a:t>Lege</a:t>
            </a:r>
            <a:r>
              <a:rPr lang="it-IT" sz="1900" dirty="0"/>
              <a:t> n.154/2001 (quali cessazione della condotta, divieto di avvicinamento, intervento dei Servizi Sociali, Centri Antiviolenza o il versamento periodico di un assegno) in calce agli </a:t>
            </a:r>
            <a:r>
              <a:rPr lang="it-IT" sz="1900" b="1" dirty="0"/>
              <a:t>ARTT. 330 e 333 CC</a:t>
            </a:r>
            <a:r>
              <a:rPr lang="it-IT" sz="1900" dirty="0"/>
              <a:t>, </a:t>
            </a:r>
            <a:r>
              <a:rPr lang="it-IT" sz="1900" u="sng" dirty="0"/>
              <a:t>che disciplinano la DECADENZA DALLA RESPONSABILITÀ GENITORIALE SUI FIGLI E LA CONDOTTA PREGIUDIZIEVOLE AI FIGLI</a:t>
            </a:r>
            <a:r>
              <a:rPr lang="it-IT" sz="1900" dirty="0"/>
              <a:t>.</a:t>
            </a:r>
            <a:endParaRPr sz="1900" dirty="0">
              <a:solidFill>
                <a:schemeClr val="bg2"/>
              </a:solidFill>
            </a:endParaRPr>
          </a:p>
        </p:txBody>
      </p:sp>
    </p:spTree>
    <p:extLst>
      <p:ext uri="{BB962C8B-B14F-4D97-AF65-F5344CB8AC3E}">
        <p14:creationId xmlns:p14="http://schemas.microsoft.com/office/powerpoint/2010/main" val="1715693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704177"/>
          </a:xfrm>
          <a:prstGeom prst="rect">
            <a:avLst/>
          </a:prstGeom>
        </p:spPr>
        <p:txBody>
          <a:bodyPr spcFirstLastPara="1" wrap="square" lIns="91425" tIns="91425" rIns="91425" bIns="91425" anchor="b" anchorCtr="0">
            <a:noAutofit/>
          </a:bodyPr>
          <a:lstStyle/>
          <a:p>
            <a:r>
              <a:rPr lang="it-IT" sz="3200" b="1" dirty="0"/>
              <a:t>La legislazione nazionale</a:t>
            </a:r>
            <a:endParaRPr sz="3200" b="1" dirty="0"/>
          </a:p>
        </p:txBody>
      </p:sp>
      <p:sp>
        <p:nvSpPr>
          <p:cNvPr id="85" name="Google Shape;85;p18"/>
          <p:cNvSpPr txBox="1">
            <a:spLocks noGrp="1"/>
          </p:cNvSpPr>
          <p:nvPr>
            <p:ph type="subTitle" idx="1"/>
          </p:nvPr>
        </p:nvSpPr>
        <p:spPr>
          <a:xfrm>
            <a:off x="311700" y="1343458"/>
            <a:ext cx="8520600" cy="3587100"/>
          </a:xfrm>
          <a:prstGeom prst="rect">
            <a:avLst/>
          </a:prstGeom>
        </p:spPr>
        <p:txBody>
          <a:bodyPr spcFirstLastPara="1" wrap="square" lIns="91425" tIns="91425" rIns="91425" bIns="91425" anchor="t" anchorCtr="0">
            <a:normAutofit/>
          </a:bodyPr>
          <a:lstStyle/>
          <a:p>
            <a:pPr marL="0" indent="0" algn="just"/>
            <a:r>
              <a:rPr lang="it-IT" sz="1800" b="1" dirty="0"/>
              <a:t>DLGS 15 DICEMBRE 2015 N.212 ATTUATIVO DELLA DIRETTIVA 2012/29 UE</a:t>
            </a:r>
          </a:p>
          <a:p>
            <a:pPr marL="0" indent="0" algn="just"/>
            <a:endParaRPr lang="it-IT" sz="1800" dirty="0">
              <a:solidFill>
                <a:schemeClr val="bg2"/>
              </a:solidFill>
            </a:endParaRPr>
          </a:p>
          <a:p>
            <a:pPr marL="0" indent="0" algn="just"/>
            <a:r>
              <a:rPr lang="it-IT" sz="1800" dirty="0"/>
              <a:t>DLGS che istituisce </a:t>
            </a:r>
            <a:r>
              <a:rPr lang="it-IT" sz="1800" b="1" dirty="0"/>
              <a:t>NORME MINIME IN MATERIA DI DIRITTI, ASSISTENZA E PROTEZIONE ALLE VITTIME DI REATO</a:t>
            </a:r>
            <a:r>
              <a:rPr lang="it-IT" sz="1800" dirty="0"/>
              <a:t>. Sono state introdotte, sostanzialmente, modifiche di natura processuale, adottando le misure idonee a limitare l’aggravio psicologico derivante dal processo che dà luogo alla cosiddetta </a:t>
            </a:r>
            <a:r>
              <a:rPr lang="it-IT" sz="1800" b="1" dirty="0"/>
              <a:t>VITTIMIZZAZIONE SECONDARIA</a:t>
            </a:r>
            <a:r>
              <a:rPr lang="it-IT" sz="1800" dirty="0"/>
              <a:t>, pur avendo mancato nella predisposizione di norme che predispongono concretamente ed efficacemente un impianto più completo a garanzia e protezione della </a:t>
            </a:r>
            <a:r>
              <a:rPr lang="it-IT" sz="1800" b="1" dirty="0"/>
              <a:t>VITTIMA VULNERABILE</a:t>
            </a:r>
            <a:r>
              <a:rPr lang="it-IT" sz="1800" dirty="0"/>
              <a:t>, introdotta con l’</a:t>
            </a:r>
            <a:r>
              <a:rPr lang="it-IT" sz="1800" b="1" dirty="0"/>
              <a:t>ART.90 quater CPP</a:t>
            </a:r>
            <a:r>
              <a:rPr lang="it-IT" sz="1800" dirty="0"/>
              <a:t>, tra cui in primis vi sono i MINORI, quali vittime di tutti i reati oltre a quelli di genere.</a:t>
            </a:r>
            <a:endParaRPr sz="1800" dirty="0">
              <a:solidFill>
                <a:schemeClr val="bg2"/>
              </a:solidFill>
            </a:endParaRPr>
          </a:p>
        </p:txBody>
      </p:sp>
    </p:spTree>
    <p:extLst>
      <p:ext uri="{BB962C8B-B14F-4D97-AF65-F5344CB8AC3E}">
        <p14:creationId xmlns:p14="http://schemas.microsoft.com/office/powerpoint/2010/main" val="14290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779333"/>
          </a:xfrm>
          <a:prstGeom prst="rect">
            <a:avLst/>
          </a:prstGeom>
        </p:spPr>
        <p:txBody>
          <a:bodyPr spcFirstLastPara="1" wrap="square" lIns="91425" tIns="91425" rIns="91425" bIns="91425" anchor="b" anchorCtr="0">
            <a:noAutofit/>
          </a:bodyPr>
          <a:lstStyle/>
          <a:p>
            <a:r>
              <a:rPr lang="it-IT" sz="3200" b="1" dirty="0"/>
              <a:t>Conclusioni</a:t>
            </a:r>
            <a:endParaRPr sz="3200" b="1" dirty="0"/>
          </a:p>
        </p:txBody>
      </p:sp>
      <p:sp>
        <p:nvSpPr>
          <p:cNvPr id="85" name="Google Shape;85;p18"/>
          <p:cNvSpPr txBox="1">
            <a:spLocks noGrp="1"/>
          </p:cNvSpPr>
          <p:nvPr>
            <p:ph type="subTitle" idx="1"/>
          </p:nvPr>
        </p:nvSpPr>
        <p:spPr>
          <a:xfrm>
            <a:off x="311700" y="1315233"/>
            <a:ext cx="8520600" cy="3587100"/>
          </a:xfrm>
          <a:prstGeom prst="rect">
            <a:avLst/>
          </a:prstGeom>
        </p:spPr>
        <p:txBody>
          <a:bodyPr spcFirstLastPara="1" wrap="square" lIns="91425" tIns="91425" rIns="91425" bIns="91425" anchor="t" anchorCtr="0">
            <a:normAutofit fontScale="70000" lnSpcReduction="20000"/>
          </a:bodyPr>
          <a:lstStyle/>
          <a:p>
            <a:pPr marL="0" lvl="0" indent="0" algn="just"/>
            <a:r>
              <a:rPr lang="it-IT" b="1" dirty="0"/>
              <a:t>Il sistema delle leggi di fonte nazionale ed internazionale attualmente in vigore in Italia, assicura una adeguata protezione sia in sede civile che penale dei bambini vittime di VIOLENZA DOMESTICA diretta ed ASSISTITA quando subita dalle loro madri.</a:t>
            </a:r>
            <a:r>
              <a:rPr lang="it-IT" dirty="0"/>
              <a:t> Come peraltro rilevato dalla CORTE EUROPEA DEI DIRITTI DELL’UOMO con la pronuncia 02/03/2017 n.41237/14 TALPIS C/ITALIA, manca tuttora una piena, sicura e coraggiosa conoscenza e competenza nell’interpretazione ed applicazione di tali norme da parte di tutti gli operatori del diritto, magistrati ed avvocati, che rende parzialmente inefficace tale tutela e perpetua di fatto quei meccanismi sociali cruciali per mezzo dei quali sono ancora oggi violati i diritti delle donne vittime di violenza e dei loro figli minori.</a:t>
            </a:r>
            <a:endParaRPr sz="1900" dirty="0"/>
          </a:p>
        </p:txBody>
      </p:sp>
    </p:spTree>
    <p:extLst>
      <p:ext uri="{BB962C8B-B14F-4D97-AF65-F5344CB8AC3E}">
        <p14:creationId xmlns:p14="http://schemas.microsoft.com/office/powerpoint/2010/main" val="252135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311700" y="1325040"/>
            <a:ext cx="8520600" cy="1020500"/>
          </a:xfrm>
          <a:prstGeom prst="rect">
            <a:avLst/>
          </a:prstGeom>
        </p:spPr>
        <p:txBody>
          <a:bodyPr spcFirstLastPara="1" wrap="square" lIns="91425" tIns="91425" rIns="91425" bIns="91425" anchor="b" anchorCtr="0">
            <a:noAutofit/>
          </a:bodyPr>
          <a:lstStyle/>
          <a:p>
            <a:r>
              <a:rPr lang="it-IT" sz="4000" b="1" dirty="0"/>
              <a:t>Grazie</a:t>
            </a:r>
            <a:endParaRPr sz="4000" b="1" dirty="0"/>
          </a:p>
        </p:txBody>
      </p:sp>
      <p:sp>
        <p:nvSpPr>
          <p:cNvPr id="85" name="Google Shape;85;p18"/>
          <p:cNvSpPr txBox="1">
            <a:spLocks noGrp="1"/>
          </p:cNvSpPr>
          <p:nvPr>
            <p:ph type="subTitle" idx="1"/>
          </p:nvPr>
        </p:nvSpPr>
        <p:spPr>
          <a:xfrm>
            <a:off x="311700" y="2571750"/>
            <a:ext cx="8520600" cy="2011993"/>
          </a:xfrm>
          <a:prstGeom prst="rect">
            <a:avLst/>
          </a:prstGeom>
        </p:spPr>
        <p:txBody>
          <a:bodyPr spcFirstLastPara="1" wrap="square" lIns="91425" tIns="91425" rIns="91425" bIns="91425" anchor="t" anchorCtr="0">
            <a:normAutofit/>
          </a:bodyPr>
          <a:lstStyle/>
          <a:p>
            <a:r>
              <a:rPr lang="it-IT" sz="2000" dirty="0"/>
              <a:t>Buon lavoro</a:t>
            </a:r>
          </a:p>
          <a:p>
            <a:r>
              <a:rPr lang="it-IT" sz="2000" dirty="0"/>
              <a:t>per assicurare a tutti i bambini un futuro libero dalla violenza</a:t>
            </a:r>
          </a:p>
          <a:p>
            <a:pPr marL="0" lvl="0" indent="0" algn="l" rtl="0">
              <a:spcBef>
                <a:spcPts val="0"/>
              </a:spcBef>
              <a:spcAft>
                <a:spcPts val="0"/>
              </a:spcAft>
              <a:buNone/>
            </a:pPr>
            <a:endParaRPr sz="1900" dirty="0"/>
          </a:p>
        </p:txBody>
      </p:sp>
      <p:pic>
        <p:nvPicPr>
          <p:cNvPr id="3" name="Immagine 2">
            <a:extLst>
              <a:ext uri="{FF2B5EF4-FFF2-40B4-BE49-F238E27FC236}">
                <a16:creationId xmlns:a16="http://schemas.microsoft.com/office/drawing/2014/main" id="{55BB4A6B-DC56-C64D-964D-11EC9002EE5A}"/>
              </a:ext>
            </a:extLst>
          </p:cNvPr>
          <p:cNvPicPr>
            <a:picLocks noChangeAspect="1"/>
          </p:cNvPicPr>
          <p:nvPr/>
        </p:nvPicPr>
        <p:blipFill>
          <a:blip r:embed="rId4"/>
          <a:stretch>
            <a:fillRect/>
          </a:stretch>
        </p:blipFill>
        <p:spPr>
          <a:xfrm>
            <a:off x="3723005" y="3868800"/>
            <a:ext cx="1697986" cy="714941"/>
          </a:xfrm>
          <a:prstGeom prst="rect">
            <a:avLst/>
          </a:prstGeom>
        </p:spPr>
      </p:pic>
      <p:sp>
        <p:nvSpPr>
          <p:cNvPr id="4" name="CasellaDiTesto 3">
            <a:extLst>
              <a:ext uri="{FF2B5EF4-FFF2-40B4-BE49-F238E27FC236}">
                <a16:creationId xmlns:a16="http://schemas.microsoft.com/office/drawing/2014/main" id="{5E5DA68B-67D3-FA4D-8DA3-4DADDA53B0A9}"/>
              </a:ext>
            </a:extLst>
          </p:cNvPr>
          <p:cNvSpPr txBox="1"/>
          <p:nvPr/>
        </p:nvSpPr>
        <p:spPr>
          <a:xfrm>
            <a:off x="3723005" y="3591799"/>
            <a:ext cx="1697986" cy="276999"/>
          </a:xfrm>
          <a:prstGeom prst="rect">
            <a:avLst/>
          </a:prstGeom>
          <a:noFill/>
        </p:spPr>
        <p:txBody>
          <a:bodyPr wrap="square" rtlCol="0">
            <a:spAutoFit/>
          </a:bodyPr>
          <a:lstStyle/>
          <a:p>
            <a:pPr algn="ctr"/>
            <a:r>
              <a:rPr lang="it-IT" sz="1200" dirty="0"/>
              <a:t>Avv. Paola Mari</a:t>
            </a:r>
          </a:p>
        </p:txBody>
      </p:sp>
    </p:spTree>
    <p:extLst>
      <p:ext uri="{BB962C8B-B14F-4D97-AF65-F5344CB8AC3E}">
        <p14:creationId xmlns:p14="http://schemas.microsoft.com/office/powerpoint/2010/main" val="4192327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720761" y="1075507"/>
            <a:ext cx="3571811" cy="391800"/>
          </a:xfrm>
          <a:prstGeom prst="rect">
            <a:avLst/>
          </a:prstGeom>
        </p:spPr>
        <p:txBody>
          <a:bodyPr spcFirstLastPara="1" wrap="square" lIns="91425" tIns="91425" rIns="91425" bIns="91425" anchor="b" anchorCtr="0">
            <a:normAutofit fontScale="90000"/>
          </a:bodyPr>
          <a:lstStyle/>
          <a:p>
            <a:pPr>
              <a:buSzPct val="39776"/>
            </a:pPr>
            <a:r>
              <a:rPr lang="it-IT" sz="2800" b="1" dirty="0"/>
              <a:t>Indice</a:t>
            </a:r>
            <a:endParaRPr lang="it-IT" sz="2488" dirty="0"/>
          </a:p>
        </p:txBody>
      </p:sp>
      <p:sp>
        <p:nvSpPr>
          <p:cNvPr id="61" name="Google Shape;61;p14"/>
          <p:cNvSpPr txBox="1">
            <a:spLocks noGrp="1"/>
          </p:cNvSpPr>
          <p:nvPr>
            <p:ph type="subTitle" idx="1"/>
          </p:nvPr>
        </p:nvSpPr>
        <p:spPr>
          <a:xfrm>
            <a:off x="4572000" y="1075507"/>
            <a:ext cx="4260300" cy="3587100"/>
          </a:xfrm>
          <a:prstGeom prst="rect">
            <a:avLst/>
          </a:prstGeom>
        </p:spPr>
        <p:txBody>
          <a:bodyPr spcFirstLastPara="1" wrap="square" lIns="91425" tIns="91425" rIns="91425" bIns="91425" anchor="t" anchorCtr="0">
            <a:normAutofit fontScale="92500" lnSpcReduction="20000"/>
          </a:bodyPr>
          <a:lstStyle/>
          <a:p>
            <a:pPr lvl="0" indent="-457200" algn="l">
              <a:lnSpc>
                <a:spcPct val="150000"/>
              </a:lnSpc>
              <a:buSzPct val="100000"/>
              <a:buFont typeface="+mj-lt"/>
              <a:buAutoNum type="arabicPeriod"/>
            </a:pPr>
            <a:r>
              <a:rPr lang="it-IT" sz="2000" dirty="0">
                <a:solidFill>
                  <a:schemeClr val="tx1"/>
                </a:solidFill>
              </a:rPr>
              <a:t>I minori e la violenza.</a:t>
            </a:r>
          </a:p>
          <a:p>
            <a:pPr lvl="0" indent="-457200" algn="l">
              <a:lnSpc>
                <a:spcPct val="150000"/>
              </a:lnSpc>
              <a:buSzPct val="100000"/>
              <a:buFont typeface="+mj-lt"/>
              <a:buAutoNum type="arabicPeriod"/>
            </a:pPr>
            <a:r>
              <a:rPr lang="it-IT" sz="2000" dirty="0">
                <a:solidFill>
                  <a:schemeClr val="tx1"/>
                </a:solidFill>
              </a:rPr>
              <a:t>La definizione di violenza assistita </a:t>
            </a:r>
            <a:r>
              <a:rPr lang="it-IT" sz="2000" dirty="0" err="1">
                <a:solidFill>
                  <a:schemeClr val="tx1"/>
                </a:solidFill>
              </a:rPr>
              <a:t>intrafamiliare</a:t>
            </a:r>
            <a:r>
              <a:rPr lang="it-IT" sz="2000" dirty="0">
                <a:solidFill>
                  <a:schemeClr val="tx1"/>
                </a:solidFill>
              </a:rPr>
              <a:t>.</a:t>
            </a:r>
          </a:p>
          <a:p>
            <a:pPr lvl="0" indent="-457200" algn="l">
              <a:lnSpc>
                <a:spcPct val="150000"/>
              </a:lnSpc>
              <a:buSzPct val="100000"/>
              <a:buFont typeface="+mj-lt"/>
              <a:buAutoNum type="arabicPeriod"/>
            </a:pPr>
            <a:r>
              <a:rPr lang="it-IT" sz="2000" dirty="0">
                <a:solidFill>
                  <a:schemeClr val="tx1"/>
                </a:solidFill>
              </a:rPr>
              <a:t>I diritti dei minori vittime di violenza nelle convenzioni internazionali.</a:t>
            </a:r>
          </a:p>
          <a:p>
            <a:pPr lvl="0" indent="-457200" algn="l">
              <a:lnSpc>
                <a:spcPct val="150000"/>
              </a:lnSpc>
              <a:buSzPct val="100000"/>
              <a:buFont typeface="+mj-lt"/>
              <a:buAutoNum type="arabicPeriod"/>
            </a:pPr>
            <a:r>
              <a:rPr lang="it-IT" sz="2000" dirty="0">
                <a:solidFill>
                  <a:schemeClr val="tx1"/>
                </a:solidFill>
              </a:rPr>
              <a:t>La convenzione di Istanbul.</a:t>
            </a:r>
          </a:p>
          <a:p>
            <a:pPr lvl="0" indent="-457200" algn="l">
              <a:lnSpc>
                <a:spcPct val="150000"/>
              </a:lnSpc>
              <a:buSzPct val="100000"/>
              <a:buFont typeface="+mj-lt"/>
              <a:buAutoNum type="arabicPeriod"/>
            </a:pPr>
            <a:r>
              <a:rPr lang="it-IT" sz="2000" dirty="0">
                <a:solidFill>
                  <a:schemeClr val="tx1"/>
                </a:solidFill>
              </a:rPr>
              <a:t>La legislazione nazionale.</a:t>
            </a:r>
          </a:p>
          <a:p>
            <a:pPr lvl="0" indent="-457200" algn="l">
              <a:lnSpc>
                <a:spcPct val="150000"/>
              </a:lnSpc>
              <a:buSzPct val="100000"/>
              <a:buFont typeface="+mj-lt"/>
              <a:buAutoNum type="arabicPeriod"/>
            </a:pPr>
            <a:r>
              <a:rPr lang="it-IT" sz="2000" dirty="0">
                <a:solidFill>
                  <a:schemeClr val="tx1"/>
                </a:solidFill>
              </a:rPr>
              <a:t>Conclusioni.</a:t>
            </a:r>
            <a:endParaRPr sz="2000" dirty="0">
              <a:solidFill>
                <a:schemeClr val="tx1"/>
              </a:solidFill>
            </a:endParaRPr>
          </a:p>
        </p:txBody>
      </p:sp>
      <p:pic>
        <p:nvPicPr>
          <p:cNvPr id="4" name="Immagine 3">
            <a:extLst>
              <a:ext uri="{FF2B5EF4-FFF2-40B4-BE49-F238E27FC236}">
                <a16:creationId xmlns:a16="http://schemas.microsoft.com/office/drawing/2014/main" id="{D2A73337-28DD-B249-B3E0-AC608BEE9AC3}"/>
              </a:ext>
            </a:extLst>
          </p:cNvPr>
          <p:cNvPicPr>
            <a:picLocks noChangeAspect="1"/>
          </p:cNvPicPr>
          <p:nvPr/>
        </p:nvPicPr>
        <p:blipFill rotWithShape="1">
          <a:blip r:embed="rId4"/>
          <a:srcRect l="15457" t="32120" r="18098" b="608"/>
          <a:stretch/>
        </p:blipFill>
        <p:spPr>
          <a:xfrm>
            <a:off x="882262" y="1680250"/>
            <a:ext cx="3248810" cy="18881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0" y="896650"/>
            <a:ext cx="8520600" cy="391800"/>
          </a:xfrm>
          <a:prstGeom prst="rect">
            <a:avLst/>
          </a:prstGeom>
        </p:spPr>
        <p:txBody>
          <a:bodyPr spcFirstLastPara="1" wrap="square" lIns="91425" tIns="91425" rIns="91425" bIns="91425" anchor="b" anchorCtr="0">
            <a:noAutofit/>
          </a:bodyPr>
          <a:lstStyle/>
          <a:p>
            <a:pPr lvl="0">
              <a:buSzPct val="39776"/>
            </a:pPr>
            <a:r>
              <a:rPr lang="it-IT" sz="3200" b="1" dirty="0"/>
              <a:t>I minori e la violenza</a:t>
            </a:r>
            <a:endParaRPr sz="3200" b="1" dirty="0"/>
          </a:p>
        </p:txBody>
      </p:sp>
      <p:sp>
        <p:nvSpPr>
          <p:cNvPr id="67" name="Google Shape;67;p15"/>
          <p:cNvSpPr txBox="1">
            <a:spLocks noGrp="1"/>
          </p:cNvSpPr>
          <p:nvPr>
            <p:ph type="subTitle" idx="1"/>
          </p:nvPr>
        </p:nvSpPr>
        <p:spPr>
          <a:xfrm>
            <a:off x="224018" y="1288450"/>
            <a:ext cx="8520600" cy="3587100"/>
          </a:xfrm>
          <a:prstGeom prst="rect">
            <a:avLst/>
          </a:prstGeom>
        </p:spPr>
        <p:txBody>
          <a:bodyPr spcFirstLastPara="1" wrap="square" lIns="91425" tIns="91425" rIns="91425" bIns="91425" anchor="t" anchorCtr="0">
            <a:normAutofit fontScale="92500" lnSpcReduction="10000"/>
          </a:bodyPr>
          <a:lstStyle/>
          <a:p>
            <a:pPr algn="just">
              <a:buFont typeface="Arial" panose="020B0604020202020204" pitchFamily="34" charset="0"/>
              <a:buChar char="•"/>
            </a:pPr>
            <a:r>
              <a:rPr lang="it-IT" sz="2000" b="1" dirty="0">
                <a:solidFill>
                  <a:schemeClr val="bg2"/>
                </a:solidFill>
              </a:rPr>
              <a:t>La violenza contro i minori</a:t>
            </a:r>
            <a:r>
              <a:rPr lang="it-IT" sz="2000" dirty="0">
                <a:solidFill>
                  <a:schemeClr val="bg2"/>
                </a:solidFill>
              </a:rPr>
              <a:t>, nelle sue varie vesti di maltrattamento, trascuratezza, abuso sessuale, sfruttamento, violenza assistita, è un fenomeno che investe il mondo intero.</a:t>
            </a:r>
          </a:p>
          <a:p>
            <a:pPr algn="just">
              <a:buFont typeface="Arial" panose="020B0604020202020204" pitchFamily="34" charset="0"/>
              <a:buChar char="•"/>
            </a:pPr>
            <a:r>
              <a:rPr lang="it-IT" sz="2000" b="1" dirty="0">
                <a:solidFill>
                  <a:schemeClr val="bg2"/>
                </a:solidFill>
              </a:rPr>
              <a:t>La violenza assistita,</a:t>
            </a:r>
            <a:r>
              <a:rPr lang="it-IT" sz="2000" dirty="0">
                <a:solidFill>
                  <a:schemeClr val="bg2"/>
                </a:solidFill>
              </a:rPr>
              <a:t> si può ritenere la cenerentola nella galassia degli orrori di cui sono vittima i bambini.</a:t>
            </a:r>
          </a:p>
          <a:p>
            <a:pPr algn="just">
              <a:buFont typeface="Arial" panose="020B0604020202020204" pitchFamily="34" charset="0"/>
              <a:buChar char="•"/>
            </a:pPr>
            <a:r>
              <a:rPr lang="it-IT" sz="2000" dirty="0">
                <a:solidFill>
                  <a:schemeClr val="bg2"/>
                </a:solidFill>
              </a:rPr>
              <a:t>In Italia è stato il </a:t>
            </a:r>
            <a:r>
              <a:rPr lang="it-IT" sz="2000" b="1" dirty="0">
                <a:solidFill>
                  <a:schemeClr val="bg2"/>
                </a:solidFill>
              </a:rPr>
              <a:t>CISMAI </a:t>
            </a:r>
            <a:r>
              <a:rPr lang="it-IT" sz="2000" dirty="0">
                <a:solidFill>
                  <a:schemeClr val="bg2"/>
                </a:solidFill>
              </a:rPr>
              <a:t>- Coordinamento Italiano dei Servizi contro il Maltrattamento e l’Abuso all’Infanzia - che, nel 2003, per la prima volta, ha portato l’attenzione sui bambini e ragazzi testimoni della violenza sulle loro madri.</a:t>
            </a:r>
          </a:p>
          <a:p>
            <a:pPr algn="just">
              <a:buFont typeface="Arial" panose="020B0604020202020204" pitchFamily="34" charset="0"/>
              <a:buChar char="•"/>
            </a:pPr>
            <a:r>
              <a:rPr lang="it-IT" sz="2000" dirty="0">
                <a:solidFill>
                  <a:schemeClr val="bg2"/>
                </a:solidFill>
              </a:rPr>
              <a:t>Ad oggi, secondo la ricerca epidemiologica condotta nel 2015 da CISMAI, Terre </a:t>
            </a:r>
            <a:r>
              <a:rPr lang="it-IT" sz="2000" dirty="0" err="1">
                <a:solidFill>
                  <a:schemeClr val="bg2"/>
                </a:solidFill>
              </a:rPr>
              <a:t>Des</a:t>
            </a:r>
            <a:r>
              <a:rPr lang="it-IT" sz="2000" dirty="0">
                <a:solidFill>
                  <a:schemeClr val="bg2"/>
                </a:solidFill>
              </a:rPr>
              <a:t> </a:t>
            </a:r>
            <a:r>
              <a:rPr lang="it-IT" sz="2000" dirty="0" err="1">
                <a:solidFill>
                  <a:schemeClr val="bg2"/>
                </a:solidFill>
              </a:rPr>
              <a:t>Hommes</a:t>
            </a:r>
            <a:r>
              <a:rPr lang="it-IT" sz="2000" dirty="0">
                <a:solidFill>
                  <a:schemeClr val="bg2"/>
                </a:solidFill>
              </a:rPr>
              <a:t> ed </a:t>
            </a:r>
            <a:r>
              <a:rPr lang="it-IT" sz="2000" dirty="0" err="1">
                <a:solidFill>
                  <a:schemeClr val="bg2"/>
                </a:solidFill>
              </a:rPr>
              <a:t>Autorita’</a:t>
            </a:r>
            <a:r>
              <a:rPr lang="it-IT" sz="2000" dirty="0">
                <a:solidFill>
                  <a:schemeClr val="bg2"/>
                </a:solidFill>
              </a:rPr>
              <a:t> Garante per l’Infanzia e L’Adolescenza </a:t>
            </a:r>
            <a:r>
              <a:rPr lang="it-IT" sz="2000" b="1" dirty="0">
                <a:solidFill>
                  <a:schemeClr val="bg2"/>
                </a:solidFill>
              </a:rPr>
              <a:t>la violenza assistita rappresenta in Italia la seconda forma di maltrattamento </a:t>
            </a:r>
            <a:r>
              <a:rPr lang="it-IT" sz="2000" b="1" dirty="0" err="1">
                <a:solidFill>
                  <a:schemeClr val="bg2"/>
                </a:solidFill>
              </a:rPr>
              <a:t>piu’</a:t>
            </a:r>
            <a:r>
              <a:rPr lang="it-IT" sz="2000" b="1" dirty="0">
                <a:solidFill>
                  <a:schemeClr val="bg2"/>
                </a:solidFill>
              </a:rPr>
              <a:t> diffusa.</a:t>
            </a:r>
            <a:endParaRPr lang="it-IT" sz="2000" dirty="0">
              <a:solidFill>
                <a:schemeClr val="bg2"/>
              </a:solidFill>
            </a:endParaRPr>
          </a:p>
          <a:p>
            <a:pPr marL="0" lvl="0" indent="0" algn="l" rtl="0">
              <a:spcBef>
                <a:spcPts val="0"/>
              </a:spcBef>
              <a:spcAft>
                <a:spcPts val="0"/>
              </a:spcAft>
              <a:buNone/>
            </a:pPr>
            <a:endParaRPr sz="1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311700" y="896650"/>
            <a:ext cx="8520600" cy="391800"/>
          </a:xfrm>
          <a:prstGeom prst="rect">
            <a:avLst/>
          </a:prstGeom>
        </p:spPr>
        <p:txBody>
          <a:bodyPr spcFirstLastPara="1" wrap="square" lIns="91425" tIns="91425" rIns="91425" bIns="91425" anchor="b" anchorCtr="0">
            <a:noAutofit/>
          </a:bodyPr>
          <a:lstStyle/>
          <a:p>
            <a:pPr lvl="0">
              <a:buSzPct val="39776"/>
            </a:pPr>
            <a:r>
              <a:rPr lang="it-IT" sz="3200" b="1" dirty="0"/>
              <a:t>Violenza assistita </a:t>
            </a:r>
            <a:r>
              <a:rPr lang="it-IT" sz="3200" b="1" dirty="0" err="1"/>
              <a:t>intrafamiliare</a:t>
            </a:r>
            <a:endParaRPr sz="3200" b="1" dirty="0"/>
          </a:p>
        </p:txBody>
      </p:sp>
      <p:sp>
        <p:nvSpPr>
          <p:cNvPr id="73" name="Google Shape;73;p16"/>
          <p:cNvSpPr txBox="1">
            <a:spLocks noGrp="1"/>
          </p:cNvSpPr>
          <p:nvPr>
            <p:ph type="subTitle" idx="1"/>
          </p:nvPr>
        </p:nvSpPr>
        <p:spPr>
          <a:xfrm>
            <a:off x="311700" y="1288450"/>
            <a:ext cx="8520600" cy="3587100"/>
          </a:xfrm>
          <a:prstGeom prst="rect">
            <a:avLst/>
          </a:prstGeom>
        </p:spPr>
        <p:txBody>
          <a:bodyPr spcFirstLastPara="1" wrap="square" lIns="91425" tIns="91425" rIns="91425" bIns="91425" anchor="t" anchorCtr="0">
            <a:normAutofit fontScale="62500" lnSpcReduction="20000"/>
          </a:bodyPr>
          <a:lstStyle/>
          <a:p>
            <a:pPr lvl="0" indent="-457200" algn="just">
              <a:buFont typeface="Arial" panose="020B0604020202020204" pitchFamily="34" charset="0"/>
              <a:buChar char="•"/>
            </a:pPr>
            <a:r>
              <a:rPr lang="it-IT" b="1" dirty="0"/>
              <a:t>DEFINIZIONE CISMAI</a:t>
            </a:r>
            <a:endParaRPr lang="it-IT" dirty="0"/>
          </a:p>
          <a:p>
            <a:pPr marL="0" lvl="0" indent="0" algn="just"/>
            <a:endParaRPr lang="it-IT" dirty="0"/>
          </a:p>
          <a:p>
            <a:pPr marL="0" lvl="0" indent="0" algn="just"/>
            <a:r>
              <a:rPr lang="it-IT" dirty="0"/>
              <a:t>“L’esperire da parte della/del bambina/o e adolescente </a:t>
            </a:r>
            <a:r>
              <a:rPr lang="it-IT" b="1" dirty="0"/>
              <a:t>qualsiasi forma di maltrattamento compiuto attraverso atto di violenza fisica, verbale, psicologica, sessuale, economica e atti persecutori</a:t>
            </a:r>
            <a:r>
              <a:rPr lang="it-IT" dirty="0"/>
              <a:t> (c.d. </a:t>
            </a:r>
            <a:r>
              <a:rPr lang="it-IT" dirty="0" err="1"/>
              <a:t>stalking</a:t>
            </a:r>
            <a:r>
              <a:rPr lang="it-IT" dirty="0"/>
              <a:t>) su figure di riferimento o su altre figure affettivamente significative, adulte o minorenni. Di particolare gravità è la condizione degli orfani denominati speciali, vittime di violenza assistita da omicidio, omicidi plurimi, omicidio-suicidio. Il/la bambino/a o l’adolescente può farne esperienza diretta (quando la violenza/omicidio avviene nel suo campo percettivo), indirettamente (quando il/la minorenne è o viene a conoscenza della violenza/omicidio), e/o percependone gli effetti acuti e cronici, fisici e psicologici. La violenza assistita include l’assistere a violenze di minorenni su altri minorenni e/o su altri membri della famiglia e ad abbandoni e maltrattamenti ai danni degli animali domestici e da allevamento”.</a:t>
            </a:r>
            <a:endParaRPr sz="1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311700" y="896650"/>
            <a:ext cx="8520600" cy="391800"/>
          </a:xfrm>
          <a:prstGeom prst="rect">
            <a:avLst/>
          </a:prstGeom>
        </p:spPr>
        <p:txBody>
          <a:bodyPr spcFirstLastPara="1" wrap="square" lIns="91425" tIns="91425" rIns="91425" bIns="91425" anchor="b" anchorCtr="0">
            <a:noAutofit/>
          </a:bodyPr>
          <a:lstStyle/>
          <a:p>
            <a:pPr lvl="0">
              <a:buSzPct val="39776"/>
            </a:pPr>
            <a:r>
              <a:rPr lang="it-IT" sz="3200" b="1" dirty="0"/>
              <a:t>Violenza assistita </a:t>
            </a:r>
            <a:r>
              <a:rPr lang="it-IT" sz="3200" b="1" dirty="0" err="1"/>
              <a:t>intrafamiliare</a:t>
            </a:r>
            <a:endParaRPr sz="3200" b="1" dirty="0"/>
          </a:p>
        </p:txBody>
      </p:sp>
      <p:sp>
        <p:nvSpPr>
          <p:cNvPr id="79" name="Google Shape;79;p17"/>
          <p:cNvSpPr txBox="1">
            <a:spLocks noGrp="1"/>
          </p:cNvSpPr>
          <p:nvPr>
            <p:ph type="subTitle" idx="1"/>
          </p:nvPr>
        </p:nvSpPr>
        <p:spPr>
          <a:xfrm>
            <a:off x="311700" y="1288450"/>
            <a:ext cx="8520600" cy="3587100"/>
          </a:xfrm>
          <a:prstGeom prst="rect">
            <a:avLst/>
          </a:prstGeom>
        </p:spPr>
        <p:txBody>
          <a:bodyPr spcFirstLastPara="1" wrap="square" lIns="91425" tIns="91425" rIns="91425" bIns="91425" anchor="t" anchorCtr="0">
            <a:normAutofit fontScale="62500" lnSpcReduction="20000"/>
          </a:bodyPr>
          <a:lstStyle/>
          <a:p>
            <a:pPr indent="-457200" algn="l">
              <a:buFont typeface="Arial" panose="020B0604020202020204" pitchFamily="34" charset="0"/>
              <a:buChar char="•"/>
            </a:pPr>
            <a:r>
              <a:rPr lang="it-IT" b="1" dirty="0"/>
              <a:t>DEFINIZIONE Corte di Cassazione (CASS.PEN.VI 10/12/2014 n.4332)</a:t>
            </a:r>
          </a:p>
          <a:p>
            <a:pPr marL="0" indent="0" algn="l"/>
            <a:endParaRPr lang="it-IT" dirty="0"/>
          </a:p>
          <a:p>
            <a:pPr marL="0" indent="0" algn="just"/>
            <a:r>
              <a:rPr lang="it-IT" dirty="0"/>
              <a:t>«Integrano il reato di maltrattamenti in danno dei figli minori anche </a:t>
            </a:r>
            <a:r>
              <a:rPr lang="it-IT" b="1" dirty="0"/>
              <a:t>condotte di reiterata violenza fisica o psichica nei confronti dell’altro genitore, quando i discendenti siano resi sistematici spettatori obbligati di tali </a:t>
            </a:r>
            <a:r>
              <a:rPr lang="it-IT" b="1" dirty="0" err="1"/>
              <a:t>comportamenti,</a:t>
            </a:r>
            <a:r>
              <a:rPr lang="it-IT" dirty="0" err="1"/>
              <a:t>in</a:t>
            </a:r>
            <a:r>
              <a:rPr lang="it-IT" dirty="0"/>
              <a:t> quanto tale atteggiamento integra anche una omissione connotata da deliberata e inconsapevole indifferenza e trascuratezza verso gli elementari bisogni affettivi ed essenziali della prole».</a:t>
            </a:r>
          </a:p>
          <a:p>
            <a:pPr marL="0" indent="0" algn="l"/>
            <a:endParaRPr lang="it-IT" b="1" dirty="0"/>
          </a:p>
          <a:p>
            <a:pPr indent="-457200" algn="l">
              <a:buFont typeface="Arial" panose="020B0604020202020204" pitchFamily="34" charset="0"/>
              <a:buChar char="•"/>
            </a:pPr>
            <a:r>
              <a:rPr lang="it-IT" b="1" dirty="0"/>
              <a:t>DATI RILEVANTI</a:t>
            </a:r>
          </a:p>
          <a:p>
            <a:pPr marL="0" indent="0" algn="l"/>
            <a:endParaRPr lang="it-IT" b="1" dirty="0"/>
          </a:p>
          <a:p>
            <a:pPr marL="0" indent="0" algn="just"/>
            <a:r>
              <a:rPr lang="it-IT" b="1" dirty="0"/>
              <a:t>ISTAT</a:t>
            </a:r>
            <a:r>
              <a:rPr lang="it-IT" dirty="0"/>
              <a:t> 2014: + 5,2% di figli presenti ad episodi di violenza sulle madri rispetto al 2006.</a:t>
            </a:r>
          </a:p>
          <a:p>
            <a:pPr marL="0" indent="0" algn="just"/>
            <a:r>
              <a:rPr lang="it-IT" b="1" dirty="0"/>
              <a:t>Save the </a:t>
            </a:r>
            <a:r>
              <a:rPr lang="it-IT" b="1" dirty="0" err="1"/>
              <a:t>Children</a:t>
            </a:r>
            <a:r>
              <a:rPr lang="it-IT" dirty="0"/>
              <a:t>: 400.000/600.000 vittime di violenza assistita sul numero di bambini maltrattati in Italia.</a:t>
            </a:r>
          </a:p>
          <a:p>
            <a:pPr marL="0" indent="0" algn="l"/>
            <a:endParaRPr sz="1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1020500"/>
          </a:xfrm>
          <a:prstGeom prst="rect">
            <a:avLst/>
          </a:prstGeom>
        </p:spPr>
        <p:txBody>
          <a:bodyPr spcFirstLastPara="1" wrap="square" lIns="91425" tIns="91425" rIns="91425" bIns="91425" anchor="b" anchorCtr="0">
            <a:noAutofit/>
          </a:bodyPr>
          <a:lstStyle/>
          <a:p>
            <a:r>
              <a:rPr lang="it-IT" sz="2800" b="1" dirty="0"/>
              <a:t>I diritti dei minori vittime di violenza </a:t>
            </a:r>
            <a:br>
              <a:rPr lang="it-IT" sz="2800" b="1" dirty="0"/>
            </a:br>
            <a:r>
              <a:rPr lang="it-IT" sz="2800" b="1" dirty="0"/>
              <a:t>nelle convenzioni internazionali</a:t>
            </a:r>
            <a:endParaRPr sz="2800" b="1" dirty="0"/>
          </a:p>
        </p:txBody>
      </p:sp>
      <p:sp>
        <p:nvSpPr>
          <p:cNvPr id="85" name="Google Shape;85;p18"/>
          <p:cNvSpPr txBox="1">
            <a:spLocks noGrp="1"/>
          </p:cNvSpPr>
          <p:nvPr>
            <p:ph type="subTitle" idx="1"/>
          </p:nvPr>
        </p:nvSpPr>
        <p:spPr>
          <a:xfrm>
            <a:off x="211492" y="1556400"/>
            <a:ext cx="8520600" cy="3587100"/>
          </a:xfrm>
          <a:prstGeom prst="rect">
            <a:avLst/>
          </a:prstGeom>
        </p:spPr>
        <p:txBody>
          <a:bodyPr spcFirstLastPara="1" wrap="square" lIns="91425" tIns="91425" rIns="91425" bIns="91425" anchor="t" anchorCtr="0">
            <a:normAutofit fontScale="92500" lnSpcReduction="10000"/>
          </a:bodyPr>
          <a:lstStyle/>
          <a:p>
            <a:pPr algn="just">
              <a:buFont typeface="Arial" panose="020B0604020202020204" pitchFamily="34" charset="0"/>
              <a:buChar char="•"/>
            </a:pPr>
            <a:r>
              <a:rPr lang="it-IT" sz="2000" dirty="0">
                <a:solidFill>
                  <a:schemeClr val="bg2"/>
                </a:solidFill>
              </a:rPr>
              <a:t>La </a:t>
            </a:r>
            <a:r>
              <a:rPr lang="it-IT" sz="2000" b="1" dirty="0">
                <a:solidFill>
                  <a:schemeClr val="bg2"/>
                </a:solidFill>
              </a:rPr>
              <a:t>CONVENZIONE DEI DIRITTI DEL FANCIULLO DI NEW YORK </a:t>
            </a:r>
            <a:r>
              <a:rPr lang="it-IT" sz="2000" dirty="0">
                <a:solidFill>
                  <a:schemeClr val="bg2"/>
                </a:solidFill>
              </a:rPr>
              <a:t>del 20/11/1989</a:t>
            </a:r>
            <a:r>
              <a:rPr lang="it-IT" sz="2000" b="1" dirty="0">
                <a:solidFill>
                  <a:schemeClr val="bg2"/>
                </a:solidFill>
              </a:rPr>
              <a:t> </a:t>
            </a:r>
            <a:r>
              <a:rPr lang="it-IT" sz="2000" dirty="0">
                <a:solidFill>
                  <a:schemeClr val="bg2"/>
                </a:solidFill>
              </a:rPr>
              <a:t>ratificata e resa esecutiva in Italia con LEGGE 27/05/1991 n.176, ha aperto la strada a livello internazionale e nazionale alla individuazione e riconoscimento normativo dei Diritti del Fanciullo, quale persona, oltreché alla tutela del suo Best </a:t>
            </a:r>
            <a:r>
              <a:rPr lang="it-IT" sz="2000" dirty="0" err="1">
                <a:solidFill>
                  <a:schemeClr val="bg2"/>
                </a:solidFill>
              </a:rPr>
              <a:t>Interest</a:t>
            </a:r>
            <a:r>
              <a:rPr lang="it-IT" sz="2000" dirty="0">
                <a:solidFill>
                  <a:schemeClr val="bg2"/>
                </a:solidFill>
              </a:rPr>
              <a:t>.</a:t>
            </a:r>
          </a:p>
          <a:p>
            <a:pPr algn="just">
              <a:buFont typeface="Arial" panose="020B0604020202020204" pitchFamily="34" charset="0"/>
              <a:buChar char="•"/>
            </a:pPr>
            <a:r>
              <a:rPr lang="it-IT" sz="2000" dirty="0">
                <a:solidFill>
                  <a:schemeClr val="bg2"/>
                </a:solidFill>
              </a:rPr>
              <a:t>Fondamentale è la </a:t>
            </a:r>
            <a:r>
              <a:rPr lang="it-IT" sz="2000" b="1" dirty="0">
                <a:solidFill>
                  <a:schemeClr val="bg2"/>
                </a:solidFill>
              </a:rPr>
              <a:t>CONVENZIONE DEL CONSIGLIO D’EUROPA SULLA PREVENZIONE E LA LOTTA CONTRO LA VIOLENZA NEI CONFRONTI DELLE DONNE E LA VIOLENZA DOMESTICA</a:t>
            </a:r>
            <a:r>
              <a:rPr lang="it-IT" sz="2000" dirty="0">
                <a:solidFill>
                  <a:schemeClr val="bg2"/>
                </a:solidFill>
              </a:rPr>
              <a:t> siglata ad ISTANBUL l’11/05/2011 e ratificata  con LEGGE 19/06/2013 n.77, quale atto normativo di riferimento ed il primo strumento giuridico vincolante per la prevenzione, protezione, punizione ed eliminazione della violenza contro le donne e la violenza domestica, tutelandone anche i figli minori.</a:t>
            </a:r>
          </a:p>
          <a:p>
            <a:pPr marL="0" lvl="0" indent="0" algn="l" rtl="0">
              <a:spcBef>
                <a:spcPts val="0"/>
              </a:spcBef>
              <a:spcAft>
                <a:spcPts val="0"/>
              </a:spcAft>
              <a:buNone/>
            </a:pPr>
            <a:endParaRPr sz="1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741755"/>
          </a:xfrm>
          <a:prstGeom prst="rect">
            <a:avLst/>
          </a:prstGeom>
        </p:spPr>
        <p:txBody>
          <a:bodyPr spcFirstLastPara="1" wrap="square" lIns="91425" tIns="91425" rIns="91425" bIns="91425" anchor="b" anchorCtr="0">
            <a:noAutofit/>
          </a:bodyPr>
          <a:lstStyle/>
          <a:p>
            <a:r>
              <a:rPr lang="it-IT" sz="3200" b="1" dirty="0"/>
              <a:t>La convenzione di Istanbul</a:t>
            </a:r>
            <a:endParaRPr sz="3200" b="1" dirty="0"/>
          </a:p>
        </p:txBody>
      </p:sp>
      <p:sp>
        <p:nvSpPr>
          <p:cNvPr id="85" name="Google Shape;85;p18"/>
          <p:cNvSpPr txBox="1">
            <a:spLocks noGrp="1"/>
          </p:cNvSpPr>
          <p:nvPr>
            <p:ph type="subTitle" idx="1"/>
          </p:nvPr>
        </p:nvSpPr>
        <p:spPr>
          <a:xfrm>
            <a:off x="211492" y="1277655"/>
            <a:ext cx="8520600" cy="3587100"/>
          </a:xfrm>
          <a:prstGeom prst="rect">
            <a:avLst/>
          </a:prstGeom>
        </p:spPr>
        <p:txBody>
          <a:bodyPr spcFirstLastPara="1" wrap="square" lIns="91425" tIns="91425" rIns="91425" bIns="91425" anchor="t" anchorCtr="0">
            <a:normAutofit fontScale="92500" lnSpcReduction="10000"/>
          </a:bodyPr>
          <a:lstStyle/>
          <a:p>
            <a:pPr algn="just">
              <a:buFont typeface="Arial" panose="020B0604020202020204" pitchFamily="34" charset="0"/>
              <a:buChar char="•"/>
            </a:pPr>
            <a:r>
              <a:rPr lang="it-IT" sz="2000" b="1" dirty="0">
                <a:solidFill>
                  <a:schemeClr val="bg2"/>
                </a:solidFill>
              </a:rPr>
              <a:t>Preambolo: </a:t>
            </a:r>
            <a:r>
              <a:rPr lang="it-IT" sz="2000" dirty="0">
                <a:solidFill>
                  <a:schemeClr val="bg2"/>
                </a:solidFill>
              </a:rPr>
              <a:t>“Riconoscendo che i bambini sono vittime di violenza domestica anche in quanto testimoni di violenze all’interno della famiglia”.</a:t>
            </a:r>
          </a:p>
          <a:p>
            <a:pPr algn="just">
              <a:buFont typeface="Arial" panose="020B0604020202020204" pitchFamily="34" charset="0"/>
              <a:buChar char="•"/>
            </a:pPr>
            <a:r>
              <a:rPr lang="it-IT" sz="2000" b="1" dirty="0">
                <a:solidFill>
                  <a:schemeClr val="bg2"/>
                </a:solidFill>
              </a:rPr>
              <a:t>ART. 3 - Violenza Domestica: </a:t>
            </a:r>
            <a:r>
              <a:rPr lang="it-IT" sz="2000" dirty="0">
                <a:solidFill>
                  <a:schemeClr val="bg2"/>
                </a:solidFill>
              </a:rPr>
              <a:t>“tutti gli atti di violenza fisica, sessuale, psicologica o economica che si verificano all’interno della famiglia o del nucleo familiare o tra attuali o precedenti coniugi o partner, indipendentemente dal fatto che l’autore di tali atti condivida o abbia condiviso la stessa residenza con la vittima”.</a:t>
            </a:r>
          </a:p>
          <a:p>
            <a:pPr algn="just">
              <a:buFont typeface="Arial" panose="020B0604020202020204" pitchFamily="34" charset="0"/>
              <a:buChar char="•"/>
            </a:pPr>
            <a:r>
              <a:rPr lang="it-IT" sz="2000" b="1" dirty="0">
                <a:solidFill>
                  <a:schemeClr val="bg2"/>
                </a:solidFill>
              </a:rPr>
              <a:t>ART. 26 - Protezione e supporto ai bambini testimoni di violenza, </a:t>
            </a:r>
            <a:r>
              <a:rPr lang="it-IT" sz="2000" dirty="0">
                <a:solidFill>
                  <a:schemeClr val="bg2"/>
                </a:solidFill>
              </a:rPr>
              <a:t>prevede: “1 Le Parti adottano le misure legislative e di ogni altro tipo necessarie per garantire che siano debitamente presi in considerazione, nell’ambito dei servizi di protezione e di supporto alle vittime, i diritti e i bisogni dei bambini testimoni di ogni forma di violenza rientrante nel campo di applicazione della presente Convenzione".</a:t>
            </a:r>
          </a:p>
          <a:p>
            <a:pPr marL="0" lvl="0" indent="0" algn="l" rtl="0">
              <a:spcBef>
                <a:spcPts val="0"/>
              </a:spcBef>
              <a:spcAft>
                <a:spcPts val="0"/>
              </a:spcAft>
              <a:buNone/>
            </a:pPr>
            <a:endParaRPr sz="1900" dirty="0"/>
          </a:p>
        </p:txBody>
      </p:sp>
    </p:spTree>
    <p:extLst>
      <p:ext uri="{BB962C8B-B14F-4D97-AF65-F5344CB8AC3E}">
        <p14:creationId xmlns:p14="http://schemas.microsoft.com/office/powerpoint/2010/main" val="245484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726509"/>
            <a:ext cx="8520600" cy="591896"/>
          </a:xfrm>
          <a:prstGeom prst="rect">
            <a:avLst/>
          </a:prstGeom>
        </p:spPr>
        <p:txBody>
          <a:bodyPr spcFirstLastPara="1" wrap="square" lIns="91425" tIns="91425" rIns="91425" bIns="91425" anchor="b" anchorCtr="0">
            <a:noAutofit/>
          </a:bodyPr>
          <a:lstStyle/>
          <a:p>
            <a:r>
              <a:rPr lang="it-IT" sz="3200" b="1" dirty="0"/>
              <a:t>La convenzione di Istanbul</a:t>
            </a:r>
            <a:endParaRPr sz="3200" b="1" dirty="0"/>
          </a:p>
        </p:txBody>
      </p:sp>
      <p:sp>
        <p:nvSpPr>
          <p:cNvPr id="85" name="Google Shape;85;p18"/>
          <p:cNvSpPr txBox="1">
            <a:spLocks noGrp="1"/>
          </p:cNvSpPr>
          <p:nvPr>
            <p:ph type="subTitle" idx="1"/>
          </p:nvPr>
        </p:nvSpPr>
        <p:spPr>
          <a:xfrm>
            <a:off x="311700" y="1318405"/>
            <a:ext cx="8520600" cy="3566745"/>
          </a:xfrm>
          <a:prstGeom prst="rect">
            <a:avLst/>
          </a:prstGeom>
        </p:spPr>
        <p:txBody>
          <a:bodyPr spcFirstLastPara="1" wrap="square" lIns="91425" tIns="91425" rIns="91425" bIns="91425" anchor="t" anchorCtr="0">
            <a:noAutofit/>
          </a:bodyPr>
          <a:lstStyle/>
          <a:p>
            <a:pPr algn="just">
              <a:buFont typeface="Arial" panose="020B0604020202020204" pitchFamily="34" charset="0"/>
              <a:buChar char="•"/>
            </a:pPr>
            <a:r>
              <a:rPr lang="it-IT" sz="1500" b="1" dirty="0">
                <a:solidFill>
                  <a:schemeClr val="bg2"/>
                </a:solidFill>
              </a:rPr>
              <a:t>ART. 31 - Custodia dei figli, diritti di visita e sicurezza:</a:t>
            </a:r>
            <a:endParaRPr lang="it-IT" sz="1500" dirty="0">
              <a:solidFill>
                <a:schemeClr val="bg2"/>
              </a:solidFill>
            </a:endParaRPr>
          </a:p>
          <a:p>
            <a:pPr marL="571500" indent="-457200" algn="just">
              <a:buSzPct val="100000"/>
              <a:buFont typeface="+mj-lt"/>
              <a:buAutoNum type="arabicPeriod"/>
            </a:pPr>
            <a:r>
              <a:rPr lang="it-IT" sz="1500" dirty="0">
                <a:solidFill>
                  <a:schemeClr val="bg2"/>
                </a:solidFill>
              </a:rPr>
              <a:t>"Le Parti adottano misure legislative o di altro tipo necessarie per garantire che, al momento di determinare i diritti di custodia e di visita dei figli, siano presi in considerazione gli episodi di violenza che rientrano nel campo di applicazione della presente Convenzione".</a:t>
            </a:r>
          </a:p>
          <a:p>
            <a:pPr marL="571500" indent="-457200" algn="just">
              <a:buSzPct val="100000"/>
              <a:buFont typeface="+mj-lt"/>
              <a:buAutoNum type="arabicPeriod"/>
            </a:pPr>
            <a:r>
              <a:rPr lang="it-IT" sz="1500" dirty="0">
                <a:solidFill>
                  <a:schemeClr val="bg2"/>
                </a:solidFill>
              </a:rPr>
              <a:t> "Le Parti adottano le misure legislative o di altro tipo necessarie per garantire che l’esercizio dei diritti di visita o di custodia dei figli non comprometta i diritti e la sicurezza della vittima o dei bambini”.</a:t>
            </a:r>
          </a:p>
          <a:p>
            <a:pPr marL="114300" indent="0" algn="just">
              <a:buSzPct val="100000"/>
            </a:pPr>
            <a:endParaRPr lang="it-IT" sz="1500" dirty="0">
              <a:solidFill>
                <a:schemeClr val="bg2"/>
              </a:solidFill>
            </a:endParaRPr>
          </a:p>
          <a:p>
            <a:pPr algn="just">
              <a:buFont typeface="Arial" panose="020B0604020202020204" pitchFamily="34" charset="0"/>
              <a:buChar char="•"/>
            </a:pPr>
            <a:r>
              <a:rPr lang="it-IT" sz="1500" b="1" dirty="0">
                <a:solidFill>
                  <a:schemeClr val="bg2"/>
                </a:solidFill>
              </a:rPr>
              <a:t>ART. 45 n.2 - Sanzioni e misure repressive: </a:t>
            </a:r>
            <a:r>
              <a:rPr lang="it-IT" sz="1500" dirty="0">
                <a:solidFill>
                  <a:schemeClr val="bg2"/>
                </a:solidFill>
              </a:rPr>
              <a:t>“… Le Parti possono adottare altre misure nei confronti degli autori dei reati, quali: Il monitoraggio, o la sorveglianza della persona condannata; La privazione della patria potestà, se l’interesse superiore del bambino, che può comprendere la sicurezza della vittima, non può essere garantito in nessun altro modo”.</a:t>
            </a:r>
          </a:p>
          <a:p>
            <a:pPr algn="just">
              <a:buFont typeface="Arial" panose="020B0604020202020204" pitchFamily="34" charset="0"/>
              <a:buChar char="•"/>
            </a:pPr>
            <a:r>
              <a:rPr lang="it-IT" sz="1500" b="1" dirty="0">
                <a:solidFill>
                  <a:schemeClr val="bg2"/>
                </a:solidFill>
              </a:rPr>
              <a:t>ART. 56 n.2 - Misure di protezione</a:t>
            </a:r>
            <a:r>
              <a:rPr lang="it-IT" sz="1500" dirty="0">
                <a:solidFill>
                  <a:schemeClr val="bg2"/>
                </a:solidFill>
              </a:rPr>
              <a:t>:  “Un bambino vittima e testimone di violenza contro le donne e di violenza domestica, deve, se necessario, usufruire di misure di protezione specifiche, che prendano in considerazione il suo interesse superiore.”</a:t>
            </a:r>
          </a:p>
        </p:txBody>
      </p:sp>
    </p:spTree>
    <p:extLst>
      <p:ext uri="{BB962C8B-B14F-4D97-AF65-F5344CB8AC3E}">
        <p14:creationId xmlns:p14="http://schemas.microsoft.com/office/powerpoint/2010/main" val="2468510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411908" y="535900"/>
            <a:ext cx="8520600" cy="704177"/>
          </a:xfrm>
          <a:prstGeom prst="rect">
            <a:avLst/>
          </a:prstGeom>
        </p:spPr>
        <p:txBody>
          <a:bodyPr spcFirstLastPara="1" wrap="square" lIns="91425" tIns="91425" rIns="91425" bIns="91425" anchor="b" anchorCtr="0">
            <a:noAutofit/>
          </a:bodyPr>
          <a:lstStyle/>
          <a:p>
            <a:r>
              <a:rPr lang="it-IT" sz="3200" b="1" dirty="0"/>
              <a:t>La legislazione nazionale</a:t>
            </a:r>
            <a:endParaRPr sz="3200" b="1" dirty="0"/>
          </a:p>
        </p:txBody>
      </p:sp>
      <p:sp>
        <p:nvSpPr>
          <p:cNvPr id="85" name="Google Shape;85;p18"/>
          <p:cNvSpPr txBox="1">
            <a:spLocks noGrp="1"/>
          </p:cNvSpPr>
          <p:nvPr>
            <p:ph type="subTitle" idx="1"/>
          </p:nvPr>
        </p:nvSpPr>
        <p:spPr>
          <a:xfrm>
            <a:off x="311700" y="1343458"/>
            <a:ext cx="8520600" cy="3587100"/>
          </a:xfrm>
          <a:prstGeom prst="rect">
            <a:avLst/>
          </a:prstGeom>
        </p:spPr>
        <p:txBody>
          <a:bodyPr spcFirstLastPara="1" wrap="square" lIns="91425" tIns="91425" rIns="91425" bIns="91425" anchor="t" anchorCtr="0">
            <a:normAutofit/>
          </a:bodyPr>
          <a:lstStyle/>
          <a:p>
            <a:pPr marL="0" indent="0" algn="just"/>
            <a:r>
              <a:rPr lang="it-IT" sz="1900" b="1" dirty="0"/>
              <a:t>LEGGE 4 APRILE 2001 N°154 E SUCCESSIVE MODIFICHE (I)</a:t>
            </a:r>
          </a:p>
          <a:p>
            <a:pPr marL="0" indent="0" algn="just"/>
            <a:endParaRPr lang="it-IT" sz="1800" dirty="0">
              <a:solidFill>
                <a:schemeClr val="bg2"/>
              </a:solidFill>
            </a:endParaRPr>
          </a:p>
          <a:p>
            <a:pPr marL="342900" algn="just">
              <a:buFont typeface="Arial" panose="020B0604020202020204" pitchFamily="34" charset="0"/>
              <a:buChar char="•"/>
            </a:pPr>
            <a:r>
              <a:rPr lang="it-IT" sz="1800" dirty="0">
                <a:solidFill>
                  <a:schemeClr val="bg2"/>
                </a:solidFill>
              </a:rPr>
              <a:t>L’ART.1 introduce il nuovo </a:t>
            </a:r>
            <a:r>
              <a:rPr lang="it-IT" sz="1800" b="1" dirty="0">
                <a:solidFill>
                  <a:schemeClr val="bg2"/>
                </a:solidFill>
              </a:rPr>
              <a:t>ART. 282 BIS CPP ALLONTANAMENTO DALLA CASA FAMILIARE</a:t>
            </a:r>
            <a:r>
              <a:rPr lang="it-IT" sz="1800" dirty="0">
                <a:solidFill>
                  <a:schemeClr val="bg2"/>
                </a:solidFill>
              </a:rPr>
              <a:t>, cui hanno fatto seguito gli ARTT. 282 TER e QUATER, che amplia il raggio delle </a:t>
            </a:r>
            <a:r>
              <a:rPr lang="it-IT" sz="1800" b="1" dirty="0">
                <a:solidFill>
                  <a:schemeClr val="bg2"/>
                </a:solidFill>
              </a:rPr>
              <a:t>MISURE CAUTELARI </a:t>
            </a:r>
            <a:r>
              <a:rPr lang="it-IT" sz="1800" dirty="0">
                <a:solidFill>
                  <a:schemeClr val="bg2"/>
                </a:solidFill>
              </a:rPr>
              <a:t>emesse dal Giudice penale precisandone il contenuto che può prevedere la </a:t>
            </a:r>
            <a:r>
              <a:rPr lang="it-IT" sz="1800" u="sng" dirty="0">
                <a:solidFill>
                  <a:schemeClr val="bg2"/>
                </a:solidFill>
              </a:rPr>
              <a:t>prescrizione di lasciare immediatamente la casa familiare o il divieto di avvicinarsi a determinati luoghi frequentati dalla vittima, prevedendo altresì una misura patrimoniale provvisoria costituita dall’ingiunzione di pagamento periodico di un assegno a favore delle persone conviventi, prive di mezzi adeguati, che va a primaria garanzia dei bisogni dei figli minori.</a:t>
            </a:r>
            <a:endParaRPr sz="1800" dirty="0">
              <a:solidFill>
                <a:schemeClr val="bg2"/>
              </a:solidFill>
            </a:endParaRPr>
          </a:p>
        </p:txBody>
      </p:sp>
    </p:spTree>
    <p:extLst>
      <p:ext uri="{BB962C8B-B14F-4D97-AF65-F5344CB8AC3E}">
        <p14:creationId xmlns:p14="http://schemas.microsoft.com/office/powerpoint/2010/main" val="375941881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1600</Words>
  <Application>Microsoft Macintosh PowerPoint</Application>
  <PresentationFormat>Presentazione su schermo (16:9)</PresentationFormat>
  <Paragraphs>66</Paragraphs>
  <Slides>14</Slides>
  <Notes>14</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14</vt:i4>
      </vt:variant>
    </vt:vector>
  </HeadingPairs>
  <TitlesOfParts>
    <vt:vector size="16" baseType="lpstr">
      <vt:lpstr>Arial</vt:lpstr>
      <vt:lpstr>Simple Light</vt:lpstr>
      <vt:lpstr>LE LEGGI CHE TUTELANO I MINORI DALLA VIOLENZA</vt:lpstr>
      <vt:lpstr>Indice</vt:lpstr>
      <vt:lpstr>I minori e la violenza</vt:lpstr>
      <vt:lpstr>Violenza assistita intrafamiliare</vt:lpstr>
      <vt:lpstr>Violenza assistita intrafamiliare</vt:lpstr>
      <vt:lpstr>I diritti dei minori vittime di violenza  nelle convenzioni internazionali</vt:lpstr>
      <vt:lpstr>La convenzione di Istanbul</vt:lpstr>
      <vt:lpstr>La convenzione di Istanbul</vt:lpstr>
      <vt:lpstr>La legislazione nazionale</vt:lpstr>
      <vt:lpstr>La legislazione nazionale</vt:lpstr>
      <vt:lpstr>La legislazione nazionale</vt:lpstr>
      <vt:lpstr>La legislazione nazionale</vt:lpstr>
      <vt:lpstr>Conclusioni</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LEGGI CHE TUTELANO I MINORI DALLA VIOLENZA</dc:title>
  <cp:lastModifiedBy>Margherita Maccari</cp:lastModifiedBy>
  <cp:revision>7</cp:revision>
  <dcterms:modified xsi:type="dcterms:W3CDTF">2021-02-05T20:42:14Z</dcterms:modified>
</cp:coreProperties>
</file>